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B3F"/>
    <a:srgbClr val="E6E9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50C245-6E4A-42CE-9A1E-F3A4E470BDE1}" v="18" dt="2026-09-28T16:37:41.5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78" y="11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f Lutz" userId="fe8f9086-01be-436c-814e-af7e01172b15" providerId="ADAL" clId="{01E5013E-A1E8-4A84-AACC-D706DF89B121}"/>
    <pc:docChg chg="undo custSel modSld">
      <pc:chgData name="Christof Lutz" userId="fe8f9086-01be-436c-814e-af7e01172b15" providerId="ADAL" clId="{01E5013E-A1E8-4A84-AACC-D706DF89B121}" dt="2026-09-28T16:51:55.860" v="727" actId="207"/>
      <pc:docMkLst>
        <pc:docMk/>
      </pc:docMkLst>
      <pc:sldChg chg="modSp mod">
        <pc:chgData name="Christof Lutz" userId="fe8f9086-01be-436c-814e-af7e01172b15" providerId="ADAL" clId="{01E5013E-A1E8-4A84-AACC-D706DF89B121}" dt="2026-09-28T16:43:36.981" v="678" actId="1076"/>
        <pc:sldMkLst>
          <pc:docMk/>
          <pc:sldMk cId="0" sldId="256"/>
        </pc:sldMkLst>
        <pc:spChg chg="mod">
          <ac:chgData name="Christof Lutz" userId="fe8f9086-01be-436c-814e-af7e01172b15" providerId="ADAL" clId="{01E5013E-A1E8-4A84-AACC-D706DF89B121}" dt="2026-09-28T16:43:36.981" v="678" actId="1076"/>
          <ac:spMkLst>
            <pc:docMk/>
            <pc:sldMk cId="0" sldId="256"/>
            <ac:spMk id="16" creationId="{00000000-0000-0000-0000-000000000000}"/>
          </ac:spMkLst>
        </pc:spChg>
      </pc:sldChg>
      <pc:sldChg chg="delSp modSp mod">
        <pc:chgData name="Christof Lutz" userId="fe8f9086-01be-436c-814e-af7e01172b15" providerId="ADAL" clId="{01E5013E-A1E8-4A84-AACC-D706DF89B121}" dt="2026-09-28T16:44:38.928" v="679" actId="14100"/>
        <pc:sldMkLst>
          <pc:docMk/>
          <pc:sldMk cId="0" sldId="257"/>
        </pc:sldMkLst>
        <pc:spChg chg="mod">
          <ac:chgData name="Christof Lutz" userId="fe8f9086-01be-436c-814e-af7e01172b15" providerId="ADAL" clId="{01E5013E-A1E8-4A84-AACC-D706DF89B121}" dt="2026-09-28T15:02:19.994" v="4" actId="1076"/>
          <ac:spMkLst>
            <pc:docMk/>
            <pc:sldMk cId="0" sldId="257"/>
            <ac:spMk id="4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44:38.928" v="679" actId="14100"/>
          <ac:spMkLst>
            <pc:docMk/>
            <pc:sldMk cId="0" sldId="257"/>
            <ac:spMk id="11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5:05:10.088" v="25" actId="14100"/>
          <ac:spMkLst>
            <pc:docMk/>
            <pc:sldMk cId="0" sldId="257"/>
            <ac:spMk id="16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5:04:49.656" v="22" actId="1076"/>
          <ac:spMkLst>
            <pc:docMk/>
            <pc:sldMk cId="0" sldId="257"/>
            <ac:spMk id="17" creationId="{00000000-0000-0000-0000-000000000000}"/>
          </ac:spMkLst>
        </pc:spChg>
        <pc:spChg chg="del mod">
          <ac:chgData name="Christof Lutz" userId="fe8f9086-01be-436c-814e-af7e01172b15" providerId="ADAL" clId="{01E5013E-A1E8-4A84-AACC-D706DF89B121}" dt="2026-09-28T15:04:26.945" v="17" actId="478"/>
          <ac:spMkLst>
            <pc:docMk/>
            <pc:sldMk cId="0" sldId="257"/>
            <ac:spMk id="30" creationId="{085A9512-FBE5-7CDB-CCE5-2F797EAE2958}"/>
          </ac:spMkLst>
        </pc:spChg>
      </pc:sldChg>
      <pc:sldChg chg="delSp modSp mod">
        <pc:chgData name="Christof Lutz" userId="fe8f9086-01be-436c-814e-af7e01172b15" providerId="ADAL" clId="{01E5013E-A1E8-4A84-AACC-D706DF89B121}" dt="2026-09-28T16:47:43.147" v="702" actId="1076"/>
        <pc:sldMkLst>
          <pc:docMk/>
          <pc:sldMk cId="0" sldId="258"/>
        </pc:sldMkLst>
        <pc:spChg chg="mod">
          <ac:chgData name="Christof Lutz" userId="fe8f9086-01be-436c-814e-af7e01172b15" providerId="ADAL" clId="{01E5013E-A1E8-4A84-AACC-D706DF89B121}" dt="2026-09-28T15:55:19.793" v="28" actId="1076"/>
          <ac:spMkLst>
            <pc:docMk/>
            <pc:sldMk cId="0" sldId="258"/>
            <ac:spMk id="4" creationId="{00000000-0000-0000-0000-000000000000}"/>
          </ac:spMkLst>
        </pc:spChg>
        <pc:spChg chg="del">
          <ac:chgData name="Christof Lutz" userId="fe8f9086-01be-436c-814e-af7e01172b15" providerId="ADAL" clId="{01E5013E-A1E8-4A84-AACC-D706DF89B121}" dt="2026-09-28T15:55:04.569" v="26" actId="478"/>
          <ac:spMkLst>
            <pc:docMk/>
            <pc:sldMk cId="0" sldId="258"/>
            <ac:spMk id="5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47:36.292" v="701" actId="14100"/>
          <ac:spMkLst>
            <pc:docMk/>
            <pc:sldMk cId="0" sldId="258"/>
            <ac:spMk id="6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5:56:01.481" v="30" actId="6549"/>
          <ac:spMkLst>
            <pc:docMk/>
            <pc:sldMk cId="0" sldId="258"/>
            <ac:spMk id="9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47:43.147" v="702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47:16.285" v="698" actId="14100"/>
          <ac:spMkLst>
            <pc:docMk/>
            <pc:sldMk cId="0" sldId="258"/>
            <ac:spMk id="11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47:31.803" v="700" actId="14100"/>
          <ac:spMkLst>
            <pc:docMk/>
            <pc:sldMk cId="0" sldId="258"/>
            <ac:spMk id="15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47:06.131" v="696" actId="14100"/>
          <ac:spMkLst>
            <pc:docMk/>
            <pc:sldMk cId="0" sldId="258"/>
            <ac:spMk id="16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5:57:19.870" v="38" actId="255"/>
          <ac:spMkLst>
            <pc:docMk/>
            <pc:sldMk cId="0" sldId="258"/>
            <ac:spMk id="19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47:11.091" v="697" actId="1076"/>
          <ac:spMkLst>
            <pc:docMk/>
            <pc:sldMk cId="0" sldId="258"/>
            <ac:spMk id="20" creationId="{00000000-0000-0000-0000-000000000000}"/>
          </ac:spMkLst>
        </pc:spChg>
        <pc:spChg chg="del">
          <ac:chgData name="Christof Lutz" userId="fe8f9086-01be-436c-814e-af7e01172b15" providerId="ADAL" clId="{01E5013E-A1E8-4A84-AACC-D706DF89B121}" dt="2026-09-28T15:57:44.924" v="39" actId="478"/>
          <ac:spMkLst>
            <pc:docMk/>
            <pc:sldMk cId="0" sldId="258"/>
            <ac:spMk id="21" creationId="{00000000-0000-0000-0000-000000000000}"/>
          </ac:spMkLst>
        </pc:spChg>
      </pc:sldChg>
      <pc:sldChg chg="addSp delSp modSp mod">
        <pc:chgData name="Christof Lutz" userId="fe8f9086-01be-436c-814e-af7e01172b15" providerId="ADAL" clId="{01E5013E-A1E8-4A84-AACC-D706DF89B121}" dt="2026-09-28T16:51:20.369" v="726" actId="1076"/>
        <pc:sldMkLst>
          <pc:docMk/>
          <pc:sldMk cId="0" sldId="259"/>
        </pc:sldMkLst>
        <pc:spChg chg="mod">
          <ac:chgData name="Christof Lutz" userId="fe8f9086-01be-436c-814e-af7e01172b15" providerId="ADAL" clId="{01E5013E-A1E8-4A84-AACC-D706DF89B121}" dt="2026-09-28T16:06:24.410" v="185" actId="20577"/>
          <ac:spMkLst>
            <pc:docMk/>
            <pc:sldMk cId="0" sldId="259"/>
            <ac:spMk id="4" creationId="{00000000-0000-0000-0000-000000000000}"/>
          </ac:spMkLst>
        </pc:spChg>
        <pc:spChg chg="del">
          <ac:chgData name="Christof Lutz" userId="fe8f9086-01be-436c-814e-af7e01172b15" providerId="ADAL" clId="{01E5013E-A1E8-4A84-AACC-D706DF89B121}" dt="2026-09-28T15:58:57.255" v="89" actId="478"/>
          <ac:spMkLst>
            <pc:docMk/>
            <pc:sldMk cId="0" sldId="259"/>
            <ac:spMk id="5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51:20.369" v="726" actId="1076"/>
          <ac:spMkLst>
            <pc:docMk/>
            <pc:sldMk cId="0" sldId="259"/>
            <ac:spMk id="8" creationId="{B9A7358B-6CE0-61D6-E6C8-50B775042F9B}"/>
          </ac:spMkLst>
        </pc:spChg>
        <pc:spChg chg="mod">
          <ac:chgData name="Christof Lutz" userId="fe8f9086-01be-436c-814e-af7e01172b15" providerId="ADAL" clId="{01E5013E-A1E8-4A84-AACC-D706DF89B121}" dt="2026-09-28T16:48:54.754" v="711" actId="1076"/>
          <ac:spMkLst>
            <pc:docMk/>
            <pc:sldMk cId="0" sldId="259"/>
            <ac:spMk id="30" creationId="{00000000-0000-0000-0000-000000000000}"/>
          </ac:spMkLst>
        </pc:spChg>
        <pc:spChg chg="del">
          <ac:chgData name="Christof Lutz" userId="fe8f9086-01be-436c-814e-af7e01172b15" providerId="ADAL" clId="{01E5013E-A1E8-4A84-AACC-D706DF89B121}" dt="2026-09-28T16:08:02.237" v="187" actId="478"/>
          <ac:spMkLst>
            <pc:docMk/>
            <pc:sldMk cId="0" sldId="259"/>
            <ac:spMk id="33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50:04.408" v="718" actId="1076"/>
          <ac:spMkLst>
            <pc:docMk/>
            <pc:sldMk cId="0" sldId="259"/>
            <ac:spMk id="34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49:58.032" v="717" actId="1076"/>
          <ac:spMkLst>
            <pc:docMk/>
            <pc:sldMk cId="0" sldId="259"/>
            <ac:spMk id="35" creationId="{00000000-0000-0000-0000-000000000000}"/>
          </ac:spMkLst>
        </pc:spChg>
        <pc:spChg chg="del mod">
          <ac:chgData name="Christof Lutz" userId="fe8f9086-01be-436c-814e-af7e01172b15" providerId="ADAL" clId="{01E5013E-A1E8-4A84-AACC-D706DF89B121}" dt="2026-09-28T16:04:27.928" v="140" actId="478"/>
          <ac:spMkLst>
            <pc:docMk/>
            <pc:sldMk cId="0" sldId="259"/>
            <ac:spMk id="36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50:20.160" v="720" actId="1076"/>
          <ac:spMkLst>
            <pc:docMk/>
            <pc:sldMk cId="0" sldId="259"/>
            <ac:spMk id="37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50:12.848" v="719" actId="1076"/>
          <ac:spMkLst>
            <pc:docMk/>
            <pc:sldMk cId="0" sldId="259"/>
            <ac:spMk id="38" creationId="{00000000-0000-0000-0000-000000000000}"/>
          </ac:spMkLst>
        </pc:spChg>
        <pc:spChg chg="del mod">
          <ac:chgData name="Christof Lutz" userId="fe8f9086-01be-436c-814e-af7e01172b15" providerId="ADAL" clId="{01E5013E-A1E8-4A84-AACC-D706DF89B121}" dt="2026-09-28T16:04:30.120" v="141" actId="478"/>
          <ac:spMkLst>
            <pc:docMk/>
            <pc:sldMk cId="0" sldId="259"/>
            <ac:spMk id="39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48:38.510" v="705" actId="1076"/>
          <ac:spMkLst>
            <pc:docMk/>
            <pc:sldMk cId="0" sldId="259"/>
            <ac:spMk id="40" creationId="{00000000-0000-0000-0000-000000000000}"/>
          </ac:spMkLst>
        </pc:spChg>
        <pc:spChg chg="mod ord">
          <ac:chgData name="Christof Lutz" userId="fe8f9086-01be-436c-814e-af7e01172b15" providerId="ADAL" clId="{01E5013E-A1E8-4A84-AACC-D706DF89B121}" dt="2026-09-28T16:48:45.614" v="706" actId="1076"/>
          <ac:spMkLst>
            <pc:docMk/>
            <pc:sldMk cId="0" sldId="259"/>
            <ac:spMk id="41" creationId="{00000000-0000-0000-0000-000000000000}"/>
          </ac:spMkLst>
        </pc:spChg>
        <pc:spChg chg="del mod">
          <ac:chgData name="Christof Lutz" userId="fe8f9086-01be-436c-814e-af7e01172b15" providerId="ADAL" clId="{01E5013E-A1E8-4A84-AACC-D706DF89B121}" dt="2026-09-28T16:04:32.151" v="142" actId="478"/>
          <ac:spMkLst>
            <pc:docMk/>
            <pc:sldMk cId="0" sldId="259"/>
            <ac:spMk id="42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02:44.991" v="127" actId="164"/>
          <ac:spMkLst>
            <pc:docMk/>
            <pc:sldMk cId="0" sldId="259"/>
            <ac:spMk id="43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10:03.496" v="209" actId="1076"/>
          <ac:spMkLst>
            <pc:docMk/>
            <pc:sldMk cId="0" sldId="259"/>
            <ac:spMk id="44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50:59.577" v="724" actId="1076"/>
          <ac:spMkLst>
            <pc:docMk/>
            <pc:sldMk cId="0" sldId="259"/>
            <ac:spMk id="45" creationId="{00000000-0000-0000-0000-000000000000}"/>
          </ac:spMkLst>
        </pc:spChg>
        <pc:grpChg chg="add mod">
          <ac:chgData name="Christof Lutz" userId="fe8f9086-01be-436c-814e-af7e01172b15" providerId="ADAL" clId="{01E5013E-A1E8-4A84-AACC-D706DF89B121}" dt="2026-09-28T16:50:55.929" v="723" actId="1076"/>
          <ac:grpSpMkLst>
            <pc:docMk/>
            <pc:sldMk cId="0" sldId="259"/>
            <ac:grpSpMk id="2" creationId="{B0A2746A-61EC-28CF-5928-28A949FB0D8A}"/>
          </ac:grpSpMkLst>
        </pc:grpChg>
        <pc:picChg chg="mod">
          <ac:chgData name="Christof Lutz" userId="fe8f9086-01be-436c-814e-af7e01172b15" providerId="ADAL" clId="{01E5013E-A1E8-4A84-AACC-D706DF89B121}" dt="2026-09-28T16:51:15.346" v="725" actId="14100"/>
          <ac:picMkLst>
            <pc:docMk/>
            <pc:sldMk cId="0" sldId="259"/>
            <ac:picMk id="31" creationId="{00000000-0000-0000-0000-000000000000}"/>
          </ac:picMkLst>
        </pc:picChg>
      </pc:sldChg>
      <pc:sldChg chg="modSp mod">
        <pc:chgData name="Christof Lutz" userId="fe8f9086-01be-436c-814e-af7e01172b15" providerId="ADAL" clId="{01E5013E-A1E8-4A84-AACC-D706DF89B121}" dt="2026-09-28T16:51:55.860" v="727" actId="207"/>
        <pc:sldMkLst>
          <pc:docMk/>
          <pc:sldMk cId="0" sldId="260"/>
        </pc:sldMkLst>
        <pc:spChg chg="mod">
          <ac:chgData name="Christof Lutz" userId="fe8f9086-01be-436c-814e-af7e01172b15" providerId="ADAL" clId="{01E5013E-A1E8-4A84-AACC-D706DF89B121}" dt="2026-09-28T16:16:46.922" v="271" actId="1076"/>
          <ac:spMkLst>
            <pc:docMk/>
            <pc:sldMk cId="0" sldId="260"/>
            <ac:spMk id="4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51:55.860" v="727" actId="207"/>
          <ac:spMkLst>
            <pc:docMk/>
            <pc:sldMk cId="0" sldId="260"/>
            <ac:spMk id="5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17:31.070" v="309" actId="20577"/>
          <ac:spMkLst>
            <pc:docMk/>
            <pc:sldMk cId="0" sldId="260"/>
            <ac:spMk id="30" creationId="{00000000-0000-0000-0000-000000000000}"/>
          </ac:spMkLst>
        </pc:spChg>
      </pc:sldChg>
      <pc:sldChg chg="addSp delSp modSp mod">
        <pc:chgData name="Christof Lutz" userId="fe8f9086-01be-436c-814e-af7e01172b15" providerId="ADAL" clId="{01E5013E-A1E8-4A84-AACC-D706DF89B121}" dt="2026-09-28T16:39:46.188" v="632" actId="403"/>
        <pc:sldMkLst>
          <pc:docMk/>
          <pc:sldMk cId="0" sldId="261"/>
        </pc:sldMkLst>
        <pc:spChg chg="mod">
          <ac:chgData name="Christof Lutz" userId="fe8f9086-01be-436c-814e-af7e01172b15" providerId="ADAL" clId="{01E5013E-A1E8-4A84-AACC-D706DF89B121}" dt="2026-09-28T16:39:46.188" v="632" actId="403"/>
          <ac:spMkLst>
            <pc:docMk/>
            <pc:sldMk cId="0" sldId="261"/>
            <ac:spMk id="3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33:18.625" v="542" actId="404"/>
          <ac:spMkLst>
            <pc:docMk/>
            <pc:sldMk cId="0" sldId="261"/>
            <ac:spMk id="4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38:26.469" v="624" actId="1076"/>
          <ac:spMkLst>
            <pc:docMk/>
            <pc:sldMk cId="0" sldId="261"/>
            <ac:spMk id="5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38:54.854" v="627" actId="1076"/>
          <ac:spMkLst>
            <pc:docMk/>
            <pc:sldMk cId="0" sldId="261"/>
            <ac:spMk id="6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38:59.446" v="628" actId="1076"/>
          <ac:spMkLst>
            <pc:docMk/>
            <pc:sldMk cId="0" sldId="261"/>
            <ac:spMk id="7" creationId="{00000000-0000-0000-0000-000000000000}"/>
          </ac:spMkLst>
        </pc:spChg>
        <pc:spChg chg="del mod">
          <ac:chgData name="Christof Lutz" userId="fe8f9086-01be-436c-814e-af7e01172b15" providerId="ADAL" clId="{01E5013E-A1E8-4A84-AACC-D706DF89B121}" dt="2026-09-28T16:33:52.790" v="556" actId="478"/>
          <ac:spMkLst>
            <pc:docMk/>
            <pc:sldMk cId="0" sldId="261"/>
            <ac:spMk id="8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35:18.792" v="563" actId="1076"/>
          <ac:spMkLst>
            <pc:docMk/>
            <pc:sldMk cId="0" sldId="261"/>
            <ac:spMk id="9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35:23.761" v="564" actId="1076"/>
          <ac:spMkLst>
            <pc:docMk/>
            <pc:sldMk cId="0" sldId="261"/>
            <ac:spMk id="10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35:36.512" v="565" actId="1076"/>
          <ac:spMkLst>
            <pc:docMk/>
            <pc:sldMk cId="0" sldId="261"/>
            <ac:spMk id="11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35:58.801" v="569" actId="1076"/>
          <ac:spMkLst>
            <pc:docMk/>
            <pc:sldMk cId="0" sldId="261"/>
            <ac:spMk id="12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35:53.008" v="568" actId="1076"/>
          <ac:spMkLst>
            <pc:docMk/>
            <pc:sldMk cId="0" sldId="261"/>
            <ac:spMk id="13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36:05.442" v="570" actId="1076"/>
          <ac:spMkLst>
            <pc:docMk/>
            <pc:sldMk cId="0" sldId="261"/>
            <ac:spMk id="14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36:16.899" v="571" actId="1076"/>
          <ac:spMkLst>
            <pc:docMk/>
            <pc:sldMk cId="0" sldId="261"/>
            <ac:spMk id="15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36:29.218" v="572" actId="1076"/>
          <ac:spMkLst>
            <pc:docMk/>
            <pc:sldMk cId="0" sldId="261"/>
            <ac:spMk id="16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39:05.223" v="629" actId="1076"/>
          <ac:spMkLst>
            <pc:docMk/>
            <pc:sldMk cId="0" sldId="261"/>
            <ac:spMk id="17" creationId="{00000000-0000-0000-0000-000000000000}"/>
          </ac:spMkLst>
        </pc:spChg>
        <pc:spChg chg="mod">
          <ac:chgData name="Christof Lutz" userId="fe8f9086-01be-436c-814e-af7e01172b15" providerId="ADAL" clId="{01E5013E-A1E8-4A84-AACC-D706DF89B121}" dt="2026-09-28T16:39:13.886" v="630" actId="1076"/>
          <ac:spMkLst>
            <pc:docMk/>
            <pc:sldMk cId="0" sldId="261"/>
            <ac:spMk id="18" creationId="{00000000-0000-0000-0000-000000000000}"/>
          </ac:spMkLst>
        </pc:spChg>
        <pc:spChg chg="add mod">
          <ac:chgData name="Christof Lutz" userId="fe8f9086-01be-436c-814e-af7e01172b15" providerId="ADAL" clId="{01E5013E-A1E8-4A84-AACC-D706DF89B121}" dt="2026-09-28T16:39:43.187" v="631" actId="403"/>
          <ac:spMkLst>
            <pc:docMk/>
            <pc:sldMk cId="0" sldId="261"/>
            <ac:spMk id="22" creationId="{BE2AD003-58F3-D50C-27C3-2F142A85DE98}"/>
          </ac:spMkLst>
        </pc:spChg>
        <pc:spChg chg="add mod">
          <ac:chgData name="Christof Lutz" userId="fe8f9086-01be-436c-814e-af7e01172b15" providerId="ADAL" clId="{01E5013E-A1E8-4A84-AACC-D706DF89B121}" dt="2026-09-28T16:36:39.107" v="573" actId="1076"/>
          <ac:spMkLst>
            <pc:docMk/>
            <pc:sldMk cId="0" sldId="261"/>
            <ac:spMk id="23" creationId="{791A29D2-623A-A616-B3CF-881A0183A5A0}"/>
          </ac:spMkLst>
        </pc:spChg>
        <pc:spChg chg="add del mod">
          <ac:chgData name="Christof Lutz" userId="fe8f9086-01be-436c-814e-af7e01172b15" providerId="ADAL" clId="{01E5013E-A1E8-4A84-AACC-D706DF89B121}" dt="2026-09-28T16:34:21.535" v="560" actId="478"/>
          <ac:spMkLst>
            <pc:docMk/>
            <pc:sldMk cId="0" sldId="261"/>
            <ac:spMk id="24" creationId="{1C1B2CC9-AC1D-4835-BD16-2B406CB47A60}"/>
          </ac:spMkLst>
        </pc:spChg>
        <pc:spChg chg="add mod">
          <ac:chgData name="Christof Lutz" userId="fe8f9086-01be-436c-814e-af7e01172b15" providerId="ADAL" clId="{01E5013E-A1E8-4A84-AACC-D706DF89B121}" dt="2026-09-28T16:37:31.964" v="619" actId="20577"/>
          <ac:spMkLst>
            <pc:docMk/>
            <pc:sldMk cId="0" sldId="261"/>
            <ac:spMk id="25" creationId="{D2396B32-F43A-50F4-22C9-097B3B95A9E8}"/>
          </ac:spMkLst>
        </pc:spChg>
        <pc:spChg chg="add mod">
          <ac:chgData name="Christof Lutz" userId="fe8f9086-01be-436c-814e-af7e01172b15" providerId="ADAL" clId="{01E5013E-A1E8-4A84-AACC-D706DF89B121}" dt="2026-09-28T16:37:55.933" v="622" actId="14100"/>
          <ac:spMkLst>
            <pc:docMk/>
            <pc:sldMk cId="0" sldId="261"/>
            <ac:spMk id="26" creationId="{5D1E62DB-4858-13EA-738A-AB2E74899DF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B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58368" y="6263640"/>
            <a:ext cx="31089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EFF3F7"/>
                </a:solidFill>
                <a:latin typeface="Aptos"/>
              </a:rPr>
              <a:t>www.mercator-management.com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305009"/>
            <a:ext cx="12192000" cy="556532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12" name="Picture 11" descr="mercator_logo_from_templ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152" y="33203"/>
            <a:ext cx="2240280" cy="125947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26948" y="2386905"/>
            <a:ext cx="2971800" cy="11079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600" b="1" dirty="0">
                <a:solidFill>
                  <a:srgbClr val="1E2B3F"/>
                </a:solidFill>
                <a:latin typeface="Aptos"/>
              </a:rPr>
              <a:t>MPS</a:t>
            </a:r>
            <a:endParaRPr sz="5400" b="1" dirty="0">
              <a:solidFill>
                <a:srgbClr val="1E2B3F"/>
              </a:solidFill>
              <a:latin typeface="Apto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29484" y="2148749"/>
            <a:ext cx="45719" cy="1584308"/>
          </a:xfrm>
          <a:prstGeom prst="rect">
            <a:avLst/>
          </a:prstGeom>
          <a:solidFill>
            <a:srgbClr val="A6E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923032" y="2122331"/>
            <a:ext cx="7132320" cy="166199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 dirty="0">
                <a:solidFill>
                  <a:srgbClr val="1E2B3F"/>
                </a:solidFill>
                <a:latin typeface="Aptos"/>
              </a:rPr>
              <a:t>Management </a:t>
            </a:r>
            <a:endParaRPr lang="de-DE" sz="3400" b="1" dirty="0">
              <a:solidFill>
                <a:srgbClr val="1E2B3F"/>
              </a:solidFill>
              <a:latin typeface="Aptos"/>
            </a:endParaRPr>
          </a:p>
          <a:p>
            <a:pPr algn="l"/>
            <a:r>
              <a:rPr sz="3400" b="1" dirty="0">
                <a:solidFill>
                  <a:srgbClr val="1E2B3F"/>
                </a:solidFill>
                <a:latin typeface="Aptos"/>
              </a:rPr>
              <a:t>Performance </a:t>
            </a:r>
            <a:endParaRPr lang="de-DE" sz="3400" b="1" dirty="0">
              <a:solidFill>
                <a:srgbClr val="1E2B3F"/>
              </a:solidFill>
              <a:latin typeface="Aptos"/>
            </a:endParaRPr>
          </a:p>
          <a:p>
            <a:pPr algn="l"/>
            <a:r>
              <a:rPr sz="3400" b="1" dirty="0">
                <a:solidFill>
                  <a:srgbClr val="1E2B3F"/>
                </a:solidFill>
                <a:latin typeface="Aptos"/>
              </a:rPr>
              <a:t>System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6948" y="4335676"/>
            <a:ext cx="916610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de-DE" sz="3200" b="0" dirty="0">
                <a:solidFill>
                  <a:srgbClr val="1E2B3F"/>
                </a:solidFill>
                <a:latin typeface="Aptos"/>
              </a:rPr>
              <a:t>Damit Sie erreichen, was Sie sich vornehmen.</a:t>
            </a:r>
            <a:endParaRPr sz="3200" b="0" dirty="0">
              <a:solidFill>
                <a:srgbClr val="1E2B3F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6656" y="6199632"/>
            <a:ext cx="32918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 dirty="0">
                <a:solidFill>
                  <a:srgbClr val="1E2B3F"/>
                </a:solidFill>
                <a:latin typeface="Aptos"/>
              </a:rPr>
              <a:t>www.mercator-management.com</a:t>
            </a:r>
          </a:p>
        </p:txBody>
      </p:sp>
      <p:sp>
        <p:nvSpPr>
          <p:cNvPr id="19" name="TextBox 1">
            <a:extLst>
              <a:ext uri="{FF2B5EF4-FFF2-40B4-BE49-F238E27FC236}">
                <a16:creationId xmlns:a16="http://schemas.microsoft.com/office/drawing/2014/main" id="{E94E21EB-F988-B32A-3D3F-772DD4888A0D}"/>
              </a:ext>
            </a:extLst>
          </p:cNvPr>
          <p:cNvSpPr txBox="1"/>
          <p:nvPr/>
        </p:nvSpPr>
        <p:spPr>
          <a:xfrm>
            <a:off x="1551432" y="291158"/>
            <a:ext cx="2743200" cy="731520"/>
          </a:xfrm>
          <a:prstGeom prst="rect">
            <a:avLst/>
          </a:prstGeom>
          <a:noFill/>
        </p:spPr>
        <p:txBody>
          <a:bodyPr wrap="square" lIns="27432" tIns="27432" rIns="27432" bIns="27432" anchor="t"/>
          <a:lstStyle/>
          <a:p>
            <a:pPr algn="l"/>
            <a:r>
              <a:rPr sz="2300" b="0" dirty="0">
                <a:solidFill>
                  <a:srgbClr val="A6E52D"/>
                </a:solidFill>
                <a:latin typeface="Georgia"/>
              </a:rPr>
              <a:t>MERCATOR
Management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42">
            <a:extLst>
              <a:ext uri="{FF2B5EF4-FFF2-40B4-BE49-F238E27FC236}">
                <a16:creationId xmlns:a16="http://schemas.microsoft.com/office/drawing/2014/main" id="{1A7A10D8-1815-F3C8-2B75-5E389CF9B1FA}"/>
              </a:ext>
            </a:extLst>
          </p:cNvPr>
          <p:cNvSpPr/>
          <p:nvPr/>
        </p:nvSpPr>
        <p:spPr>
          <a:xfrm>
            <a:off x="0" y="0"/>
            <a:ext cx="12192000" cy="896112"/>
          </a:xfrm>
          <a:prstGeom prst="rect">
            <a:avLst/>
          </a:prstGeom>
          <a:solidFill>
            <a:srgbClr val="1E2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02920" y="100584"/>
            <a:ext cx="7772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dirty="0">
                <a:solidFill>
                  <a:srgbClr val="737E8C"/>
                </a:solidFill>
                <a:latin typeface="Aptos"/>
              </a:rPr>
              <a:t>MERCATOR Management  |  Management Performance System ©MPS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47830"/>
            <a:ext cx="320040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A6E52D"/>
                </a:solidFill>
                <a:latin typeface="Aptos"/>
              </a:rPr>
              <a:t>DIE HERAUSFORDERUNG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11581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 dirty="0">
                <a:solidFill>
                  <a:srgbClr val="1E2B3F"/>
                </a:solidFill>
                <a:latin typeface="Aptos"/>
              </a:rPr>
              <a:t>Die </a:t>
            </a:r>
            <a:r>
              <a:rPr sz="2700" b="1" dirty="0" err="1">
                <a:solidFill>
                  <a:srgbClr val="1E2B3F"/>
                </a:solidFill>
                <a:latin typeface="Aptos"/>
              </a:rPr>
              <a:t>Herausforderung</a:t>
            </a:r>
            <a:r>
              <a:rPr sz="2700" b="1" dirty="0">
                <a:solidFill>
                  <a:srgbClr val="1E2B3F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1E2B3F"/>
                </a:solidFill>
                <a:latin typeface="Aptos"/>
              </a:rPr>
              <a:t>beginnt</a:t>
            </a:r>
            <a:r>
              <a:rPr sz="2700" b="1" dirty="0">
                <a:solidFill>
                  <a:srgbClr val="1E2B3F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1E2B3F"/>
                </a:solidFill>
                <a:latin typeface="Aptos"/>
              </a:rPr>
              <a:t>nach</a:t>
            </a:r>
            <a:r>
              <a:rPr sz="2700" b="1" dirty="0">
                <a:solidFill>
                  <a:srgbClr val="1E2B3F"/>
                </a:solidFill>
                <a:latin typeface="Aptos"/>
              </a:rPr>
              <a:t> der </a:t>
            </a:r>
            <a:r>
              <a:rPr sz="2700" b="1" dirty="0" err="1">
                <a:solidFill>
                  <a:srgbClr val="1E2B3F"/>
                </a:solidFill>
                <a:latin typeface="Aptos"/>
              </a:rPr>
              <a:t>Erkenntnis</a:t>
            </a:r>
            <a:r>
              <a:rPr sz="2700" b="1" dirty="0">
                <a:solidFill>
                  <a:srgbClr val="1E2B3F"/>
                </a:solidFill>
                <a:latin typeface="Apto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331720"/>
            <a:ext cx="534924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B3F"/>
                </a:solidFill>
                <a:latin typeface="Aptos"/>
              </a:rPr>
              <a:t>Unternehmen wissen häufig sehr genau, was sie erreichen oder verändern wollen. Sie analysieren Ursachen, definieren Ziele, beschließen Maßnahmen und investieren in ihre Führungskräfte.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429000"/>
            <a:ext cx="53492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B3F"/>
                </a:solidFill>
                <a:latin typeface="Aptos"/>
              </a:rPr>
              <a:t>Doch zwischen Erkenntnis und nachhaltiger Veränderung liegt der entscheidende Schritt: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904487"/>
            <a:ext cx="5349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1E2B3F"/>
                </a:solidFill>
                <a:latin typeface="Aptos"/>
              </a:rPr>
              <a:t>die konsequente Umsetzung im Arbeitsalltag.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46520" y="2240280"/>
            <a:ext cx="5074920" cy="3383280"/>
          </a:xfrm>
          <a:prstGeom prst="roundRect">
            <a:avLst/>
          </a:prstGeom>
          <a:solidFill>
            <a:srgbClr val="1E2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12280" y="2606040"/>
            <a:ext cx="43891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Aptos"/>
              </a:rPr>
              <a:t>Aus Erkenntnis muss
verbindliches Handeln werden.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12280" y="3657600"/>
            <a:ext cx="914400" cy="32004"/>
          </a:xfrm>
          <a:prstGeom prst="rect">
            <a:avLst/>
          </a:prstGeom>
          <a:solidFill>
            <a:srgbClr val="A6E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12279" y="3977639"/>
            <a:ext cx="4461971" cy="11695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ptos" panose="020B0004020202020204" pitchFamily="34" charset="0"/>
              </a:rPr>
              <a:t>Genau hier setzt MPS an. Das System macht aus Zielen und beschlossenen Maßnahmen konkrete Führungsaufgaben und sorgt dafür, dass deren Umsetzung über die Führungsebenen hinweg verbindlich gesteuert wird.</a:t>
            </a:r>
            <a:endParaRPr sz="14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12280" y="5138928"/>
            <a:ext cx="42062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4360" y="4709160"/>
            <a:ext cx="534924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0">
                <a:solidFill>
                  <a:srgbClr val="737E8C"/>
                </a:solidFill>
                <a:latin typeface="Aptos"/>
              </a:rPr>
              <a:t>Im Tagesgeschäft konkurriert Umsetzung mit vielen anderen Anforderungen. Prioritäten verschieben sich, Vereinbartes wird unterschiedlich konsequent verfolgt und Hindernisse bleiben ungelöst.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737E8C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446520"/>
            <a:ext cx="2926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737E8C"/>
                </a:solidFill>
                <a:latin typeface="Aptos"/>
              </a:rPr>
              <a:t>www.mercator-management.com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4462272"/>
            <a:ext cx="5532120" cy="11612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40080" y="4681728"/>
            <a:ext cx="1051560" cy="502920"/>
          </a:xfrm>
          <a:prstGeom prst="roundRect">
            <a:avLst/>
          </a:prstGeom>
          <a:solidFill>
            <a:srgbClr val="EFF3F7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0080" y="4809744"/>
            <a:ext cx="105156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50" b="1">
                <a:solidFill>
                  <a:srgbClr val="1E2B3F"/>
                </a:solidFill>
                <a:latin typeface="Aptos"/>
              </a:rPr>
              <a:t>Erkenntnis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09928" y="4736592"/>
            <a:ext cx="320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737E8C"/>
                </a:solidFill>
                <a:latin typeface="Aptos"/>
              </a:rPr>
              <a:t>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965960" y="4681728"/>
            <a:ext cx="1051560" cy="502920"/>
          </a:xfrm>
          <a:prstGeom prst="roundRect">
            <a:avLst/>
          </a:prstGeom>
          <a:solidFill>
            <a:srgbClr val="EFF3F7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965960" y="4809744"/>
            <a:ext cx="1051560" cy="269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de-DE" sz="1150" b="1" dirty="0">
                <a:solidFill>
                  <a:srgbClr val="1E2B3F"/>
                </a:solidFill>
                <a:latin typeface="Aptos"/>
              </a:rPr>
              <a:t>Maßnahme</a:t>
            </a:r>
            <a:endParaRPr sz="1150" b="1" dirty="0">
              <a:solidFill>
                <a:srgbClr val="1E2B3F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35808" y="4736592"/>
            <a:ext cx="320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A6E52D"/>
                </a:solidFill>
                <a:latin typeface="Aptos"/>
              </a:rP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82696" y="4681728"/>
            <a:ext cx="1197864" cy="502920"/>
          </a:xfrm>
          <a:prstGeom prst="roundRect">
            <a:avLst/>
          </a:prstGeom>
          <a:solidFill>
            <a:srgbClr val="1E2B3F"/>
          </a:solidFill>
          <a:ln>
            <a:solidFill>
              <a:srgbClr val="A6E5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374136" y="4809744"/>
            <a:ext cx="105156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50" b="1" dirty="0" err="1">
                <a:solidFill>
                  <a:srgbClr val="FFFFFF"/>
                </a:solidFill>
                <a:latin typeface="Aptos"/>
              </a:rPr>
              <a:t>Umsetzung</a:t>
            </a:r>
            <a:endParaRPr sz="115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98848" y="4736592"/>
            <a:ext cx="320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737E8C"/>
                </a:solidFill>
                <a:latin typeface="Aptos"/>
              </a:rPr>
              <a:t>→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800600" y="4681728"/>
            <a:ext cx="1051560" cy="502920"/>
          </a:xfrm>
          <a:prstGeom prst="roundRect">
            <a:avLst/>
          </a:prstGeom>
          <a:solidFill>
            <a:srgbClr val="EFF3F7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800600" y="4809744"/>
            <a:ext cx="105156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50" b="1">
                <a:solidFill>
                  <a:srgbClr val="1E2B3F"/>
                </a:solidFill>
                <a:latin typeface="Aptos"/>
              </a:rPr>
              <a:t>Wirkung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42">
            <a:extLst>
              <a:ext uri="{FF2B5EF4-FFF2-40B4-BE49-F238E27FC236}">
                <a16:creationId xmlns:a16="http://schemas.microsoft.com/office/drawing/2014/main" id="{F64E737B-0A41-D80F-4D0B-9C097F41F17F}"/>
              </a:ext>
            </a:extLst>
          </p:cNvPr>
          <p:cNvSpPr/>
          <p:nvPr/>
        </p:nvSpPr>
        <p:spPr>
          <a:xfrm>
            <a:off x="0" y="0"/>
            <a:ext cx="12192000" cy="896112"/>
          </a:xfrm>
          <a:prstGeom prst="rect">
            <a:avLst/>
          </a:prstGeom>
          <a:solidFill>
            <a:srgbClr val="1E2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233557"/>
            <a:ext cx="109728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 dirty="0">
                <a:solidFill>
                  <a:srgbClr val="1E2B3F"/>
                </a:solidFill>
                <a:latin typeface="Aptos"/>
              </a:rPr>
              <a:t>Ein System. Drei </a:t>
            </a:r>
            <a:r>
              <a:rPr sz="2700" b="1" dirty="0" err="1">
                <a:solidFill>
                  <a:srgbClr val="1E2B3F"/>
                </a:solidFill>
                <a:latin typeface="Aptos"/>
              </a:rPr>
              <a:t>Einsatzbereiche</a:t>
            </a:r>
            <a:r>
              <a:rPr sz="2700" b="1" dirty="0">
                <a:solidFill>
                  <a:srgbClr val="1E2B3F"/>
                </a:solidFill>
                <a:latin typeface="Aptos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331720"/>
            <a:ext cx="3154680" cy="3827920"/>
          </a:xfrm>
          <a:prstGeom prst="roundRect">
            <a:avLst/>
          </a:prstGeom>
          <a:solidFill>
            <a:srgbClr val="EFF3F7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51460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A6E52D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880360"/>
            <a:ext cx="2743200" cy="6771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dirty="0" err="1">
                <a:solidFill>
                  <a:srgbClr val="1E2B3F"/>
                </a:solidFill>
                <a:latin typeface="Aptos"/>
              </a:rPr>
              <a:t>Fehlzeiten</a:t>
            </a:r>
            <a:r>
              <a:rPr sz="1900" b="1" dirty="0">
                <a:solidFill>
                  <a:srgbClr val="1E2B3F"/>
                </a:solidFill>
                <a:latin typeface="Aptos"/>
              </a:rPr>
              <a:t> </a:t>
            </a:r>
            <a:endParaRPr lang="de-DE" sz="1900" b="1" dirty="0">
              <a:solidFill>
                <a:srgbClr val="1E2B3F"/>
              </a:solidFill>
              <a:latin typeface="Aptos"/>
            </a:endParaRPr>
          </a:p>
          <a:p>
            <a:pPr algn="l"/>
            <a:r>
              <a:rPr lang="de-DE" sz="1900" b="1" dirty="0">
                <a:solidFill>
                  <a:srgbClr val="1E2B3F"/>
                </a:solidFill>
                <a:latin typeface="Aptos"/>
              </a:rPr>
              <a:t>N</a:t>
            </a:r>
            <a:r>
              <a:rPr sz="1900" b="1" dirty="0" err="1">
                <a:solidFill>
                  <a:srgbClr val="1E2B3F"/>
                </a:solidFill>
                <a:latin typeface="Aptos"/>
              </a:rPr>
              <a:t>achhaltig</a:t>
            </a:r>
            <a:r>
              <a:rPr lang="de-DE" sz="1900" b="1" dirty="0">
                <a:solidFill>
                  <a:srgbClr val="1E2B3F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1E2B3F"/>
                </a:solidFill>
                <a:latin typeface="Aptos"/>
              </a:rPr>
              <a:t>senken</a:t>
            </a:r>
            <a:endParaRPr sz="1900" b="1" dirty="0">
              <a:solidFill>
                <a:srgbClr val="1E2B3F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7240" y="3703320"/>
            <a:ext cx="2743200" cy="11695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50" b="0" dirty="0">
                <a:solidFill>
                  <a:srgbClr val="1E2B3F"/>
                </a:solidFill>
                <a:latin typeface="Aptos"/>
              </a:rPr>
              <a:t>Hohe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Fehlzeiten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belasten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Kosten,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Produktivität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und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Organisation</a:t>
            </a:r>
            <a:r>
              <a:rPr lang="de-DE" sz="1150" b="0" dirty="0">
                <a:solidFill>
                  <a:srgbClr val="1E2B3F"/>
                </a:solidFill>
                <a:latin typeface="Aptos"/>
              </a:rPr>
              <a:t> als Ganzes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. MPS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identifiziert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konkrete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Ursachen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und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beeinflussbare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Faktoren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,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leitet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daraus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</a:t>
            </a:r>
            <a:r>
              <a:rPr lang="de-DE" sz="1200" dirty="0"/>
              <a:t>konkrete Aufgaben für Führungskräfte und Mitarbeitende ab.</a:t>
            </a:r>
            <a:endParaRPr sz="1150" b="0" dirty="0">
              <a:solidFill>
                <a:srgbClr val="1E2B3F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7240" y="5173223"/>
            <a:ext cx="284921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dirty="0">
                <a:solidFill>
                  <a:srgbClr val="1E2B3F"/>
                </a:solidFill>
                <a:latin typeface="Aptos"/>
              </a:rPr>
              <a:t>Ziel: </a:t>
            </a:r>
            <a:r>
              <a:rPr sz="1200" b="1" dirty="0" err="1">
                <a:solidFill>
                  <a:srgbClr val="1E2B3F"/>
                </a:solidFill>
                <a:latin typeface="Aptos"/>
              </a:rPr>
              <a:t>vermeidbare</a:t>
            </a:r>
            <a:r>
              <a:rPr sz="1200" b="1" dirty="0">
                <a:solidFill>
                  <a:srgbClr val="1E2B3F"/>
                </a:solidFill>
                <a:latin typeface="Aptos"/>
              </a:rPr>
              <a:t> </a:t>
            </a:r>
            <a:r>
              <a:rPr sz="1200" b="1" dirty="0" err="1">
                <a:solidFill>
                  <a:srgbClr val="1E2B3F"/>
                </a:solidFill>
                <a:latin typeface="Aptos"/>
              </a:rPr>
              <a:t>Fehlzeiten</a:t>
            </a:r>
            <a:r>
              <a:rPr sz="1200" b="1" dirty="0">
                <a:solidFill>
                  <a:srgbClr val="1E2B3F"/>
                </a:solidFill>
                <a:latin typeface="Aptos"/>
              </a:rPr>
              <a:t> </a:t>
            </a:r>
            <a:r>
              <a:rPr sz="1200" b="1" dirty="0" err="1">
                <a:solidFill>
                  <a:srgbClr val="1E2B3F"/>
                </a:solidFill>
                <a:latin typeface="Aptos"/>
              </a:rPr>
              <a:t>reduzieren</a:t>
            </a:r>
            <a:r>
              <a:rPr sz="1200" b="1" dirty="0">
                <a:solidFill>
                  <a:srgbClr val="1E2B3F"/>
                </a:solidFill>
                <a:latin typeface="Aptos"/>
              </a:rPr>
              <a:t> und die </a:t>
            </a:r>
            <a:r>
              <a:rPr sz="1200" b="1" dirty="0" err="1">
                <a:solidFill>
                  <a:srgbClr val="1E2B3F"/>
                </a:solidFill>
                <a:latin typeface="Aptos"/>
              </a:rPr>
              <a:t>Krankenquote</a:t>
            </a:r>
            <a:r>
              <a:rPr sz="1200" b="1" dirty="0">
                <a:solidFill>
                  <a:srgbClr val="1E2B3F"/>
                </a:solidFill>
                <a:latin typeface="Aptos"/>
              </a:rPr>
              <a:t> </a:t>
            </a:r>
            <a:r>
              <a:rPr sz="1200" b="1" dirty="0" err="1">
                <a:solidFill>
                  <a:srgbClr val="1E2B3F"/>
                </a:solidFill>
                <a:latin typeface="Aptos"/>
              </a:rPr>
              <a:t>nachhaltig</a:t>
            </a:r>
            <a:r>
              <a:rPr sz="1200" b="1" dirty="0">
                <a:solidFill>
                  <a:srgbClr val="1E2B3F"/>
                </a:solidFill>
                <a:latin typeface="Aptos"/>
              </a:rPr>
              <a:t> </a:t>
            </a:r>
            <a:r>
              <a:rPr sz="1200" b="1" dirty="0" err="1">
                <a:solidFill>
                  <a:srgbClr val="1E2B3F"/>
                </a:solidFill>
                <a:latin typeface="Aptos"/>
              </a:rPr>
              <a:t>senken</a:t>
            </a:r>
            <a:r>
              <a:rPr sz="1200" b="1" dirty="0">
                <a:solidFill>
                  <a:srgbClr val="1E2B3F"/>
                </a:solidFill>
                <a:latin typeface="Aptos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69080" y="2331720"/>
            <a:ext cx="3154680" cy="3827920"/>
          </a:xfrm>
          <a:prstGeom prst="roundRect">
            <a:avLst/>
          </a:prstGeom>
          <a:solidFill>
            <a:srgbClr val="EFF3F7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251960" y="251460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A6E52D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2880360"/>
            <a:ext cx="2743200" cy="6771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dirty="0" err="1">
                <a:solidFill>
                  <a:srgbClr val="1E2B3F"/>
                </a:solidFill>
                <a:latin typeface="Aptos"/>
              </a:rPr>
              <a:t>Beschlossenes</a:t>
            </a:r>
            <a:r>
              <a:rPr sz="1900" b="1" dirty="0">
                <a:solidFill>
                  <a:srgbClr val="1E2B3F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1E2B3F"/>
                </a:solidFill>
                <a:latin typeface="Aptos"/>
              </a:rPr>
              <a:t>konsequent</a:t>
            </a:r>
            <a:r>
              <a:rPr lang="de-DE" sz="1900" b="1" dirty="0">
                <a:solidFill>
                  <a:srgbClr val="1E2B3F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1E2B3F"/>
                </a:solidFill>
                <a:latin typeface="Aptos"/>
              </a:rPr>
              <a:t>umsetzen</a:t>
            </a:r>
            <a:endParaRPr sz="1900" b="1" dirty="0">
              <a:solidFill>
                <a:srgbClr val="1E2B3F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51960" y="3703320"/>
            <a:ext cx="2743200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 dirty="0" err="1">
                <a:solidFill>
                  <a:srgbClr val="1E2B3F"/>
                </a:solidFill>
                <a:latin typeface="Aptos"/>
              </a:rPr>
              <a:t>Maßnahmen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,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Programme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und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Veränderungen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werden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angestoßen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–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verlieren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im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Tagesgeschäft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aber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häufig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an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Verbindlichkeit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. MPS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macht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sichtbar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, wo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Umsetzung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funktioniert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,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stockt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oder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nachgesteuert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/>
              </a:rPr>
              <a:t>werden</a:t>
            </a:r>
            <a:r>
              <a:rPr sz="1150" b="0" dirty="0">
                <a:solidFill>
                  <a:srgbClr val="1E2B3F"/>
                </a:solidFill>
                <a:latin typeface="Aptos"/>
              </a:rPr>
              <a:t> muss.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51960" y="5197779"/>
            <a:ext cx="274320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b="1" dirty="0">
                <a:solidFill>
                  <a:srgbClr val="1E2B3F"/>
                </a:solidFill>
                <a:latin typeface="Aptos"/>
              </a:rPr>
              <a:t>Ziel: </a:t>
            </a:r>
            <a:r>
              <a:rPr lang="de-DE" sz="1200" b="1" dirty="0"/>
              <a:t>Beschlossenes konsequent verfolgen und die Umsetzung auf Kurs halten.</a:t>
            </a:r>
            <a:endParaRPr sz="1200" b="1" dirty="0">
              <a:solidFill>
                <a:srgbClr val="1E2B3F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543800" y="2331720"/>
            <a:ext cx="3154680" cy="3827920"/>
          </a:xfrm>
          <a:prstGeom prst="roundRect">
            <a:avLst/>
          </a:prstGeom>
          <a:solidFill>
            <a:srgbClr val="EFF3F7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26679" y="251460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A6E52D"/>
                </a:solidFill>
                <a:latin typeface="Apto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26678" y="2880360"/>
            <a:ext cx="2926079" cy="6771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 dirty="0">
                <a:solidFill>
                  <a:srgbClr val="1E2B3F"/>
                </a:solidFill>
                <a:latin typeface="Aptos"/>
              </a:rPr>
              <a:t>Im Wandel
</a:t>
            </a:r>
            <a:r>
              <a:rPr sz="1900" b="1" dirty="0" err="1">
                <a:solidFill>
                  <a:srgbClr val="1E2B3F"/>
                </a:solidFill>
                <a:latin typeface="Aptos"/>
              </a:rPr>
              <a:t>handlungsfähig</a:t>
            </a:r>
            <a:r>
              <a:rPr lang="de-DE" sz="1900" b="1" dirty="0">
                <a:solidFill>
                  <a:srgbClr val="1E2B3F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1E2B3F"/>
                </a:solidFill>
                <a:latin typeface="Aptos"/>
              </a:rPr>
              <a:t>bleiben</a:t>
            </a:r>
            <a:endParaRPr sz="1900" b="1" dirty="0">
              <a:solidFill>
                <a:srgbClr val="1E2B3F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26679" y="3703320"/>
            <a:ext cx="2743200" cy="133113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50" b="0" dirty="0" err="1">
                <a:solidFill>
                  <a:srgbClr val="1E2B3F"/>
                </a:solidFill>
                <a:latin typeface="Aptos" panose="020B0004020202020204" pitchFamily="34" charset="0"/>
              </a:rPr>
              <a:t>Tiefgreifende</a:t>
            </a:r>
            <a:r>
              <a:rPr sz="1150" b="0" dirty="0">
                <a:solidFill>
                  <a:srgbClr val="1E2B3F"/>
                </a:solidFill>
                <a:latin typeface="Aptos" panose="020B0004020202020204" pitchFamily="34" charset="0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 panose="020B0004020202020204" pitchFamily="34" charset="0"/>
              </a:rPr>
              <a:t>Veränderungen</a:t>
            </a:r>
            <a:r>
              <a:rPr sz="1150" b="0" dirty="0">
                <a:solidFill>
                  <a:srgbClr val="1E2B3F"/>
                </a:solidFill>
                <a:latin typeface="Aptos" panose="020B0004020202020204" pitchFamily="34" charset="0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 panose="020B0004020202020204" pitchFamily="34" charset="0"/>
              </a:rPr>
              <a:t>erzeugen</a:t>
            </a:r>
            <a:r>
              <a:rPr sz="1150" b="0" dirty="0">
                <a:solidFill>
                  <a:srgbClr val="1E2B3F"/>
                </a:solidFill>
                <a:latin typeface="Aptos" panose="020B0004020202020204" pitchFamily="34" charset="0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 panose="020B0004020202020204" pitchFamily="34" charset="0"/>
              </a:rPr>
              <a:t>Unsicherheit</a:t>
            </a:r>
            <a:r>
              <a:rPr sz="1150" b="0" dirty="0">
                <a:solidFill>
                  <a:srgbClr val="1E2B3F"/>
                </a:solidFill>
                <a:latin typeface="Aptos" panose="020B0004020202020204" pitchFamily="34" charset="0"/>
              </a:rPr>
              <a:t> und </a:t>
            </a:r>
            <a:r>
              <a:rPr sz="1150" b="0" dirty="0" err="1">
                <a:solidFill>
                  <a:srgbClr val="1E2B3F"/>
                </a:solidFill>
                <a:latin typeface="Aptos" panose="020B0004020202020204" pitchFamily="34" charset="0"/>
              </a:rPr>
              <a:t>stellen</a:t>
            </a:r>
            <a:r>
              <a:rPr lang="de-DE" sz="1150" b="0" dirty="0">
                <a:solidFill>
                  <a:srgbClr val="1E2B3F"/>
                </a:solidFill>
                <a:latin typeface="Aptos" panose="020B0004020202020204" pitchFamily="34" charset="0"/>
              </a:rPr>
              <a:t> an</a:t>
            </a:r>
            <a:r>
              <a:rPr sz="1150" b="0" dirty="0">
                <a:solidFill>
                  <a:srgbClr val="1E2B3F"/>
                </a:solidFill>
                <a:latin typeface="Aptos" panose="020B0004020202020204" pitchFamily="34" charset="0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 panose="020B0004020202020204" pitchFamily="34" charset="0"/>
              </a:rPr>
              <a:t>Führung</a:t>
            </a:r>
            <a:r>
              <a:rPr sz="1150" b="0" dirty="0">
                <a:solidFill>
                  <a:srgbClr val="1E2B3F"/>
                </a:solidFill>
                <a:latin typeface="Aptos" panose="020B0004020202020204" pitchFamily="34" charset="0"/>
              </a:rPr>
              <a:t> und </a:t>
            </a:r>
            <a:r>
              <a:rPr sz="1150" b="0" dirty="0" err="1">
                <a:solidFill>
                  <a:srgbClr val="1E2B3F"/>
                </a:solidFill>
                <a:latin typeface="Aptos" panose="020B0004020202020204" pitchFamily="34" charset="0"/>
              </a:rPr>
              <a:t>Mitarbeitende</a:t>
            </a:r>
            <a:r>
              <a:rPr sz="1150" b="0" dirty="0">
                <a:solidFill>
                  <a:srgbClr val="1E2B3F"/>
                </a:solidFill>
                <a:latin typeface="Aptos" panose="020B0004020202020204" pitchFamily="34" charset="0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 panose="020B0004020202020204" pitchFamily="34" charset="0"/>
              </a:rPr>
              <a:t>neue</a:t>
            </a:r>
            <a:r>
              <a:rPr sz="1150" b="0" dirty="0">
                <a:solidFill>
                  <a:srgbClr val="1E2B3F"/>
                </a:solidFill>
                <a:latin typeface="Aptos" panose="020B0004020202020204" pitchFamily="34" charset="0"/>
              </a:rPr>
              <a:t> </a:t>
            </a:r>
            <a:r>
              <a:rPr sz="1150" b="0" dirty="0" err="1">
                <a:solidFill>
                  <a:srgbClr val="1E2B3F"/>
                </a:solidFill>
                <a:latin typeface="Aptos" panose="020B0004020202020204" pitchFamily="34" charset="0"/>
              </a:rPr>
              <a:t>Anforderungen</a:t>
            </a:r>
            <a:r>
              <a:rPr sz="1150" b="0" dirty="0">
                <a:solidFill>
                  <a:srgbClr val="1E2B3F"/>
                </a:solidFill>
                <a:latin typeface="Aptos" panose="020B0004020202020204" pitchFamily="34" charset="0"/>
              </a:rPr>
              <a:t>. </a:t>
            </a:r>
            <a:r>
              <a:rPr lang="de-DE" sz="1150" dirty="0">
                <a:latin typeface="Aptos" panose="020B0004020202020204" pitchFamily="34" charset="0"/>
              </a:rPr>
              <a:t>MPS bereitet Führungskräfte auf ihre Aufgaben vor, bindet Mitarbeitende ein und greift Unsicherheiten und Widerstände frühzeitig auf.</a:t>
            </a:r>
            <a:endParaRPr sz="1150" dirty="0">
              <a:solidFill>
                <a:srgbClr val="1E2B3F"/>
              </a:solidFill>
              <a:latin typeface="Aptos" panose="020B00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26678" y="5197779"/>
            <a:ext cx="274320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dirty="0">
                <a:solidFill>
                  <a:srgbClr val="1E2B3F"/>
                </a:solidFill>
                <a:latin typeface="Aptos"/>
              </a:rPr>
              <a:t>Ziel: </a:t>
            </a:r>
            <a:r>
              <a:rPr sz="1200" b="1" dirty="0" err="1">
                <a:solidFill>
                  <a:srgbClr val="1E2B3F"/>
                </a:solidFill>
                <a:latin typeface="Aptos"/>
              </a:rPr>
              <a:t>Leistungsfähigkeit</a:t>
            </a:r>
            <a:r>
              <a:rPr sz="1200" b="1" dirty="0">
                <a:solidFill>
                  <a:srgbClr val="1E2B3F"/>
                </a:solidFill>
                <a:latin typeface="Aptos"/>
              </a:rPr>
              <a:t>, </a:t>
            </a:r>
            <a:r>
              <a:rPr sz="1200" b="1" dirty="0" err="1">
                <a:solidFill>
                  <a:srgbClr val="1E2B3F"/>
                </a:solidFill>
                <a:latin typeface="Aptos"/>
              </a:rPr>
              <a:t>Identifikation</a:t>
            </a:r>
            <a:r>
              <a:rPr sz="1200" b="1" dirty="0">
                <a:solidFill>
                  <a:srgbClr val="1E2B3F"/>
                </a:solidFill>
                <a:latin typeface="Aptos"/>
              </a:rPr>
              <a:t> und </a:t>
            </a:r>
            <a:r>
              <a:rPr sz="1200" b="1" dirty="0" err="1">
                <a:solidFill>
                  <a:srgbClr val="1E2B3F"/>
                </a:solidFill>
                <a:latin typeface="Aptos"/>
              </a:rPr>
              <a:t>Veränderungsbereitschaft</a:t>
            </a:r>
            <a:r>
              <a:rPr sz="1200" b="1" dirty="0">
                <a:solidFill>
                  <a:srgbClr val="1E2B3F"/>
                </a:solidFill>
                <a:latin typeface="Aptos"/>
              </a:rPr>
              <a:t> </a:t>
            </a:r>
            <a:r>
              <a:rPr sz="1200" b="1" dirty="0" err="1">
                <a:solidFill>
                  <a:srgbClr val="1E2B3F"/>
                </a:solidFill>
                <a:latin typeface="Aptos"/>
              </a:rPr>
              <a:t>erhalten</a:t>
            </a:r>
            <a:r>
              <a:rPr sz="1200" b="1" dirty="0">
                <a:solidFill>
                  <a:srgbClr val="1E2B3F"/>
                </a:solidFill>
                <a:latin typeface="Aptos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737E8C"/>
                </a:solidFill>
                <a:latin typeface="Aptos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6446520"/>
            <a:ext cx="2926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737E8C"/>
                </a:solidFill>
                <a:latin typeface="Aptos"/>
              </a:rPr>
              <a:t>www.mercator-management.com</a:t>
            </a:r>
          </a:p>
        </p:txBody>
      </p:sp>
      <p:sp>
        <p:nvSpPr>
          <p:cNvPr id="25" name="TextBox 1">
            <a:extLst>
              <a:ext uri="{FF2B5EF4-FFF2-40B4-BE49-F238E27FC236}">
                <a16:creationId xmlns:a16="http://schemas.microsoft.com/office/drawing/2014/main" id="{1E44D439-DDC7-01C2-69AF-6D38F496797A}"/>
              </a:ext>
            </a:extLst>
          </p:cNvPr>
          <p:cNvSpPr txBox="1"/>
          <p:nvPr/>
        </p:nvSpPr>
        <p:spPr>
          <a:xfrm>
            <a:off x="502920" y="100584"/>
            <a:ext cx="7772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dirty="0">
                <a:solidFill>
                  <a:srgbClr val="737E8C"/>
                </a:solidFill>
                <a:latin typeface="Aptos"/>
              </a:rPr>
              <a:t>MERCATOR Management  |  Management Performance System ©MPS</a:t>
            </a:r>
          </a:p>
        </p:txBody>
      </p:sp>
      <p:sp>
        <p:nvSpPr>
          <p:cNvPr id="27" name="TextBox 2">
            <a:extLst>
              <a:ext uri="{FF2B5EF4-FFF2-40B4-BE49-F238E27FC236}">
                <a16:creationId xmlns:a16="http://schemas.microsoft.com/office/drawing/2014/main" id="{25345679-2FC4-CC96-D960-B4CC6B047947}"/>
              </a:ext>
            </a:extLst>
          </p:cNvPr>
          <p:cNvSpPr txBox="1"/>
          <p:nvPr/>
        </p:nvSpPr>
        <p:spPr>
          <a:xfrm>
            <a:off x="502920" y="447830"/>
            <a:ext cx="320040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de-DE" sz="1600" b="1" dirty="0">
                <a:solidFill>
                  <a:srgbClr val="A6E52D"/>
                </a:solidFill>
                <a:latin typeface="Aptos"/>
              </a:rPr>
              <a:t>MPS-EINSATZBEREICHE</a:t>
            </a:r>
            <a:endParaRPr sz="1600" b="1" dirty="0">
              <a:solidFill>
                <a:srgbClr val="A6E52D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42">
            <a:extLst>
              <a:ext uri="{FF2B5EF4-FFF2-40B4-BE49-F238E27FC236}">
                <a16:creationId xmlns:a16="http://schemas.microsoft.com/office/drawing/2014/main" id="{A355C7E7-1096-B984-8C93-92698E6F7329}"/>
              </a:ext>
            </a:extLst>
          </p:cNvPr>
          <p:cNvSpPr/>
          <p:nvPr/>
        </p:nvSpPr>
        <p:spPr>
          <a:xfrm>
            <a:off x="0" y="0"/>
            <a:ext cx="12192000" cy="896112"/>
          </a:xfrm>
          <a:prstGeom prst="rect">
            <a:avLst/>
          </a:prstGeom>
          <a:solidFill>
            <a:srgbClr val="1E2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1202434"/>
            <a:ext cx="1097280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de-DE" sz="2700" b="1" dirty="0">
                <a:solidFill>
                  <a:srgbClr val="1E2B3F"/>
                </a:solidFill>
                <a:latin typeface="Aptos"/>
              </a:rPr>
              <a:t>Drei Führungsaufgaben. Ein verbindlicher Kreislauf.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737E8C"/>
                </a:solidFill>
                <a:latin typeface="Aptos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446520"/>
            <a:ext cx="2926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737E8C"/>
                </a:solidFill>
                <a:latin typeface="Aptos"/>
              </a:rPr>
              <a:t>www.mercator-management.com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49580" y="2285920"/>
            <a:ext cx="11292840" cy="41605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pic>
        <p:nvPicPr>
          <p:cNvPr id="31" name="Picture 30" descr="mps_motor_grafi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29" y="2423160"/>
            <a:ext cx="5589362" cy="276806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Rectangle 33"/>
          <p:cNvSpPr/>
          <p:nvPr/>
        </p:nvSpPr>
        <p:spPr>
          <a:xfrm>
            <a:off x="7157113" y="2789151"/>
            <a:ext cx="438912" cy="36576"/>
          </a:xfrm>
          <a:prstGeom prst="rect">
            <a:avLst/>
          </a:prstGeom>
          <a:solidFill>
            <a:srgbClr val="A6E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073460" y="2386547"/>
            <a:ext cx="365760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dirty="0">
                <a:solidFill>
                  <a:srgbClr val="1E2B3F"/>
                </a:solidFill>
                <a:latin typeface="Aptos"/>
              </a:rPr>
              <a:t>Feedback-</a:t>
            </a:r>
            <a:r>
              <a:rPr sz="2000" b="1" dirty="0" err="1">
                <a:solidFill>
                  <a:srgbClr val="1E2B3F"/>
                </a:solidFill>
                <a:latin typeface="Aptos"/>
              </a:rPr>
              <a:t>Gespräch</a:t>
            </a:r>
            <a:endParaRPr sz="2000" b="1" dirty="0">
              <a:solidFill>
                <a:srgbClr val="1E2B3F"/>
              </a:solidFill>
              <a:latin typeface="Apto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154426" y="3736046"/>
            <a:ext cx="438912" cy="36576"/>
          </a:xfrm>
          <a:prstGeom prst="rect">
            <a:avLst/>
          </a:prstGeom>
          <a:solidFill>
            <a:srgbClr val="A6E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062883" y="3337421"/>
            <a:ext cx="365760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dirty="0">
                <a:solidFill>
                  <a:srgbClr val="1E2B3F"/>
                </a:solidFill>
                <a:latin typeface="Aptos"/>
              </a:rPr>
              <a:t>Team-Meeting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073460" y="4282246"/>
            <a:ext cx="365760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dirty="0">
                <a:solidFill>
                  <a:srgbClr val="1E2B3F"/>
                </a:solidFill>
                <a:latin typeface="Aptos"/>
              </a:rPr>
              <a:t>Management-</a:t>
            </a:r>
            <a:r>
              <a:rPr sz="2000" b="1" dirty="0" err="1">
                <a:solidFill>
                  <a:srgbClr val="1E2B3F"/>
                </a:solidFill>
                <a:latin typeface="Aptos"/>
              </a:rPr>
              <a:t>Regelkreis</a:t>
            </a:r>
            <a:endParaRPr sz="1600" b="1" dirty="0">
              <a:solidFill>
                <a:srgbClr val="1E2B3F"/>
              </a:solidFill>
              <a:latin typeface="Apto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157113" y="4679385"/>
            <a:ext cx="438912" cy="36576"/>
          </a:xfrm>
          <a:prstGeom prst="rect">
            <a:avLst/>
          </a:prstGeom>
          <a:solidFill>
            <a:srgbClr val="A6E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B0A2746A-61EC-28CF-5928-28A949FB0D8A}"/>
              </a:ext>
            </a:extLst>
          </p:cNvPr>
          <p:cNvGrpSpPr/>
          <p:nvPr/>
        </p:nvGrpSpPr>
        <p:grpSpPr>
          <a:xfrm>
            <a:off x="7153090" y="5191980"/>
            <a:ext cx="4367013" cy="622448"/>
            <a:chOff x="7452360" y="5321808"/>
            <a:chExt cx="3703320" cy="475488"/>
          </a:xfrm>
        </p:grpSpPr>
        <p:sp>
          <p:nvSpPr>
            <p:cNvPr id="43" name="Rectangle 42"/>
            <p:cNvSpPr/>
            <p:nvPr/>
          </p:nvSpPr>
          <p:spPr>
            <a:xfrm>
              <a:off x="7452360" y="5321808"/>
              <a:ext cx="3703320" cy="475488"/>
            </a:xfrm>
            <a:prstGeom prst="rect">
              <a:avLst/>
            </a:prstGeom>
            <a:solidFill>
              <a:srgbClr val="1E2B3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562368" y="5360030"/>
              <a:ext cx="3474720" cy="399688"/>
            </a:xfrm>
            <a:prstGeom prst="rect">
              <a:avLst/>
            </a:prstGeom>
            <a:noFill/>
          </p:spPr>
          <p:txBody>
            <a:bodyPr wrap="square" anchor="t">
              <a:spAutoFit/>
            </a:bodyPr>
            <a:lstStyle/>
            <a:p>
              <a:pPr algn="ctr"/>
              <a:r>
                <a:rPr lang="de-DE" sz="1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KLAR GEREGELT UND KONSEQUENT NACHGEHALTEN</a:t>
              </a:r>
              <a:endParaRPr sz="1400" b="1" dirty="0">
                <a:solidFill>
                  <a:schemeClr val="bg1"/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6887148" y="5918275"/>
            <a:ext cx="4898899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 dirty="0" err="1">
                <a:solidFill>
                  <a:srgbClr val="1E2B3F"/>
                </a:solidFill>
                <a:latin typeface="Aptos"/>
              </a:rPr>
              <a:t>monatlich</a:t>
            </a:r>
            <a:r>
              <a:rPr sz="1400" b="0" dirty="0">
                <a:solidFill>
                  <a:srgbClr val="1E2B3F"/>
                </a:solidFill>
                <a:latin typeface="Aptos"/>
              </a:rPr>
              <a:t>  |  </a:t>
            </a:r>
            <a:r>
              <a:rPr sz="1400" b="0" dirty="0" err="1">
                <a:solidFill>
                  <a:srgbClr val="1E2B3F"/>
                </a:solidFill>
                <a:latin typeface="Aptos"/>
              </a:rPr>
              <a:t>faktenbasiert</a:t>
            </a:r>
            <a:r>
              <a:rPr sz="1400" b="0" dirty="0">
                <a:solidFill>
                  <a:srgbClr val="1E2B3F"/>
                </a:solidFill>
                <a:latin typeface="Aptos"/>
              </a:rPr>
              <a:t>  |  </a:t>
            </a:r>
            <a:r>
              <a:rPr sz="1400" b="0" dirty="0" err="1">
                <a:solidFill>
                  <a:srgbClr val="1E2B3F"/>
                </a:solidFill>
                <a:latin typeface="Aptos"/>
              </a:rPr>
              <a:t>dokumentiert</a:t>
            </a:r>
            <a:r>
              <a:rPr sz="1400" b="0" dirty="0">
                <a:solidFill>
                  <a:srgbClr val="1E2B3F"/>
                </a:solidFill>
                <a:latin typeface="Aptos"/>
              </a:rPr>
              <a:t>  |  </a:t>
            </a:r>
            <a:r>
              <a:rPr sz="1400" b="0" dirty="0" err="1">
                <a:solidFill>
                  <a:srgbClr val="1E2B3F"/>
                </a:solidFill>
                <a:latin typeface="Aptos"/>
              </a:rPr>
              <a:t>konsequent</a:t>
            </a:r>
            <a:endParaRPr sz="1400" b="0" dirty="0">
              <a:solidFill>
                <a:srgbClr val="1E2B3F"/>
              </a:solidFill>
              <a:latin typeface="Aptos"/>
            </a:endParaRPr>
          </a:p>
        </p:txBody>
      </p:sp>
      <p:sp>
        <p:nvSpPr>
          <p:cNvPr id="46" name="TextBox 1">
            <a:extLst>
              <a:ext uri="{FF2B5EF4-FFF2-40B4-BE49-F238E27FC236}">
                <a16:creationId xmlns:a16="http://schemas.microsoft.com/office/drawing/2014/main" id="{3ED7551B-E913-4606-DE57-8A33486EA9FF}"/>
              </a:ext>
            </a:extLst>
          </p:cNvPr>
          <p:cNvSpPr txBox="1"/>
          <p:nvPr/>
        </p:nvSpPr>
        <p:spPr>
          <a:xfrm>
            <a:off x="502920" y="100584"/>
            <a:ext cx="7772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dirty="0">
                <a:solidFill>
                  <a:srgbClr val="737E8C"/>
                </a:solidFill>
                <a:latin typeface="Aptos"/>
              </a:rPr>
              <a:t>MERCATOR Management  |  Management Performance System ©MPS</a:t>
            </a:r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DFCDADF4-6C23-BB52-B7C6-F2EE37883EE5}"/>
              </a:ext>
            </a:extLst>
          </p:cNvPr>
          <p:cNvSpPr txBox="1"/>
          <p:nvPr/>
        </p:nvSpPr>
        <p:spPr>
          <a:xfrm>
            <a:off x="502920" y="447830"/>
            <a:ext cx="320040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de-DE" sz="1600" b="1" dirty="0">
                <a:solidFill>
                  <a:srgbClr val="A6E52D"/>
                </a:solidFill>
                <a:latin typeface="Aptos"/>
              </a:rPr>
              <a:t>MPS-PRAXIS</a:t>
            </a:r>
            <a:endParaRPr sz="1600" b="1" dirty="0">
              <a:solidFill>
                <a:srgbClr val="A6E52D"/>
              </a:solidFill>
              <a:latin typeface="Aptos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B9A7358B-6CE0-61D6-E6C8-50B775042F9B}"/>
              </a:ext>
            </a:extLst>
          </p:cNvPr>
          <p:cNvSpPr txBox="1"/>
          <p:nvPr/>
        </p:nvSpPr>
        <p:spPr>
          <a:xfrm>
            <a:off x="3364992" y="3168144"/>
            <a:ext cx="676656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de-DE" sz="1600" b="1" dirty="0">
                <a:solidFill>
                  <a:srgbClr val="A6E52D"/>
                </a:solidFill>
                <a:latin typeface="Aptos"/>
              </a:rPr>
              <a:t>MPS</a:t>
            </a:r>
            <a:endParaRPr sz="1600" b="1" dirty="0">
              <a:solidFill>
                <a:srgbClr val="A6E52D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2">
            <a:extLst>
              <a:ext uri="{FF2B5EF4-FFF2-40B4-BE49-F238E27FC236}">
                <a16:creationId xmlns:a16="http://schemas.microsoft.com/office/drawing/2014/main" id="{904DF15A-C442-07BD-ECE9-8738CC70B9A7}"/>
              </a:ext>
            </a:extLst>
          </p:cNvPr>
          <p:cNvSpPr/>
          <p:nvPr/>
        </p:nvSpPr>
        <p:spPr>
          <a:xfrm>
            <a:off x="0" y="0"/>
            <a:ext cx="12192000" cy="896112"/>
          </a:xfrm>
          <a:prstGeom prst="rect">
            <a:avLst/>
          </a:prstGeom>
          <a:solidFill>
            <a:srgbClr val="1E2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14140"/>
            <a:ext cx="1097280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de-DE" sz="2800" b="1" dirty="0"/>
              <a:t>MPS macht Umsetzung steuerbar und verbindlich.</a:t>
            </a:r>
            <a:endParaRPr sz="2700" b="1" dirty="0">
              <a:solidFill>
                <a:srgbClr val="1E2B3F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" y="1792226"/>
            <a:ext cx="1097280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1E2B3F"/>
                </a:solidFill>
                <a:latin typeface="Aptos"/>
              </a:rPr>
              <a:t>Viele </a:t>
            </a:r>
            <a:r>
              <a:rPr sz="1400" b="0" dirty="0" err="1">
                <a:solidFill>
                  <a:srgbClr val="1E2B3F"/>
                </a:solidFill>
                <a:latin typeface="Aptos"/>
              </a:rPr>
              <a:t>Ansätze</a:t>
            </a:r>
            <a:r>
              <a:rPr sz="140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E2B3F"/>
                </a:solidFill>
                <a:latin typeface="Aptos"/>
              </a:rPr>
              <a:t>enden</a:t>
            </a:r>
            <a:r>
              <a:rPr sz="140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E2B3F"/>
                </a:solidFill>
                <a:latin typeface="Aptos"/>
              </a:rPr>
              <a:t>nach</a:t>
            </a:r>
            <a:r>
              <a:rPr sz="140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E2B3F"/>
                </a:solidFill>
                <a:latin typeface="Aptos"/>
              </a:rPr>
              <a:t>Analyse</a:t>
            </a:r>
            <a:r>
              <a:rPr sz="1400" b="0" dirty="0">
                <a:solidFill>
                  <a:srgbClr val="1E2B3F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1E2B3F"/>
                </a:solidFill>
                <a:latin typeface="Aptos"/>
              </a:rPr>
              <a:t>Maßnahmenplanung</a:t>
            </a:r>
            <a:r>
              <a:rPr sz="140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E2B3F"/>
                </a:solidFill>
                <a:latin typeface="Aptos"/>
              </a:rPr>
              <a:t>oder</a:t>
            </a:r>
            <a:r>
              <a:rPr sz="140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E2B3F"/>
                </a:solidFill>
                <a:latin typeface="Aptos"/>
              </a:rPr>
              <a:t>Qualifizierung</a:t>
            </a:r>
            <a:r>
              <a:rPr sz="1400" b="0" dirty="0">
                <a:solidFill>
                  <a:srgbClr val="1E2B3F"/>
                </a:solidFill>
                <a:latin typeface="Aptos"/>
              </a:rPr>
              <a:t>. MPS </a:t>
            </a:r>
            <a:r>
              <a:rPr sz="1400" b="0" dirty="0" err="1">
                <a:solidFill>
                  <a:srgbClr val="1E2B3F"/>
                </a:solidFill>
                <a:latin typeface="Aptos"/>
              </a:rPr>
              <a:t>geht</a:t>
            </a:r>
            <a:r>
              <a:rPr sz="140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E2B3F"/>
                </a:solidFill>
                <a:latin typeface="Aptos"/>
              </a:rPr>
              <a:t>weiter</a:t>
            </a:r>
            <a:r>
              <a:rPr sz="1400" b="0" dirty="0">
                <a:solidFill>
                  <a:srgbClr val="1E2B3F"/>
                </a:solidFill>
                <a:latin typeface="Aptos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01400" y="6446520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737E8C"/>
                </a:solidFill>
                <a:latin typeface="Aptos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29260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737E8C"/>
                </a:solidFill>
                <a:latin typeface="Aptos"/>
              </a:rPr>
              <a:t>www.mercator-management.com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2148840"/>
            <a:ext cx="11247120" cy="4069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594360" y="2487168"/>
            <a:ext cx="1645920" cy="2514600"/>
          </a:xfrm>
          <a:prstGeom prst="roundRect">
            <a:avLst/>
          </a:prstGeom>
          <a:solidFill>
            <a:srgbClr val="EFF3F7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40664" y="2679192"/>
            <a:ext cx="3657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A6E52D"/>
                </a:solidFill>
                <a:latin typeface="Aptos"/>
              </a:rPr>
              <a:t>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0664" y="2999232"/>
            <a:ext cx="1371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1E2B3F"/>
                </a:solidFill>
                <a:latin typeface="Aptos"/>
              </a:rPr>
              <a:t>COMMITMENT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0664" y="3520440"/>
            <a:ext cx="1353312" cy="10618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50" b="0" dirty="0" err="1">
                <a:solidFill>
                  <a:srgbClr val="1E2B3F"/>
                </a:solidFill>
                <a:latin typeface="Aptos"/>
              </a:rPr>
              <a:t>Ausgangslage</a:t>
            </a:r>
            <a:r>
              <a:rPr sz="10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1E2B3F"/>
                </a:solidFill>
                <a:latin typeface="Aptos"/>
              </a:rPr>
              <a:t>erfassen</a:t>
            </a:r>
            <a:r>
              <a:rPr sz="1050" b="0" dirty="0">
                <a:solidFill>
                  <a:srgbClr val="1E2B3F"/>
                </a:solidFill>
                <a:latin typeface="Aptos"/>
              </a:rPr>
              <a:t>
</a:t>
            </a:r>
            <a:r>
              <a:rPr lang="de-DE" sz="1050" b="0" dirty="0">
                <a:solidFill>
                  <a:srgbClr val="1E2B3F"/>
                </a:solidFill>
                <a:latin typeface="Aptos"/>
              </a:rPr>
              <a:t>Ziele und Aufgaben klären</a:t>
            </a:r>
            <a:r>
              <a:rPr sz="1050" b="0" dirty="0">
                <a:solidFill>
                  <a:srgbClr val="1E2B3F"/>
                </a:solidFill>
                <a:latin typeface="Aptos"/>
              </a:rPr>
              <a:t>
</a:t>
            </a:r>
            <a:r>
              <a:rPr sz="1050" b="0" dirty="0" err="1">
                <a:solidFill>
                  <a:srgbClr val="1E2B3F"/>
                </a:solidFill>
                <a:latin typeface="Aptos"/>
              </a:rPr>
              <a:t>Verbindlichkeit</a:t>
            </a:r>
            <a:r>
              <a:rPr sz="10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1E2B3F"/>
                </a:solidFill>
                <a:latin typeface="Aptos"/>
              </a:rPr>
              <a:t>schaffen</a:t>
            </a:r>
            <a:endParaRPr sz="1050" b="0" dirty="0">
              <a:solidFill>
                <a:srgbClr val="1E2B3F"/>
              </a:solidFill>
              <a:latin typeface="Aptos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2404872" y="2487168"/>
            <a:ext cx="1645920" cy="2514600"/>
          </a:xfrm>
          <a:prstGeom prst="roundRect">
            <a:avLst/>
          </a:prstGeom>
          <a:solidFill>
            <a:srgbClr val="EFF3F7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551176" y="2679192"/>
            <a:ext cx="3657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A6E52D"/>
                </a:solidFill>
                <a:latin typeface="Aptos"/>
              </a:rPr>
              <a:t>II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551176" y="2999232"/>
            <a:ext cx="1371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1E2B3F"/>
                </a:solidFill>
                <a:latin typeface="Aptos"/>
              </a:rPr>
              <a:t>COMPETENCE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51176" y="3520440"/>
            <a:ext cx="1499614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50" b="0" dirty="0" err="1">
                <a:solidFill>
                  <a:srgbClr val="1E2B3F"/>
                </a:solidFill>
                <a:latin typeface="Aptos"/>
              </a:rPr>
              <a:t>Führungsaufgaben</a:t>
            </a:r>
            <a:r>
              <a:rPr sz="10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1E2B3F"/>
                </a:solidFill>
                <a:latin typeface="Aptos"/>
              </a:rPr>
              <a:t>konkretisieren</a:t>
            </a:r>
            <a:r>
              <a:rPr sz="1050" b="0" dirty="0">
                <a:solidFill>
                  <a:srgbClr val="1E2B3F"/>
                </a:solidFill>
                <a:latin typeface="Aptos"/>
              </a:rPr>
              <a:t>
</a:t>
            </a:r>
            <a:r>
              <a:rPr sz="1050" b="0" dirty="0" err="1">
                <a:solidFill>
                  <a:srgbClr val="1E2B3F"/>
                </a:solidFill>
                <a:latin typeface="Aptos"/>
              </a:rPr>
              <a:t>Instrumente</a:t>
            </a:r>
            <a:r>
              <a:rPr sz="10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1E2B3F"/>
                </a:solidFill>
                <a:latin typeface="Aptos"/>
              </a:rPr>
              <a:t>einüben</a:t>
            </a:r>
            <a:r>
              <a:rPr sz="1050" b="0" dirty="0">
                <a:solidFill>
                  <a:srgbClr val="1E2B3F"/>
                </a:solidFill>
                <a:latin typeface="Aptos"/>
              </a:rPr>
              <a:t>
</a:t>
            </a:r>
            <a:r>
              <a:rPr sz="1050" b="0" dirty="0" err="1">
                <a:solidFill>
                  <a:srgbClr val="1E2B3F"/>
                </a:solidFill>
                <a:latin typeface="Aptos"/>
              </a:rPr>
              <a:t>Umsetzung</a:t>
            </a:r>
            <a:r>
              <a:rPr sz="10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1E2B3F"/>
                </a:solidFill>
                <a:latin typeface="Aptos"/>
              </a:rPr>
              <a:t>vorbereiten</a:t>
            </a:r>
            <a:endParaRPr sz="1050" b="0" dirty="0">
              <a:solidFill>
                <a:srgbClr val="1E2B3F"/>
              </a:solidFill>
              <a:latin typeface="Aptos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4215383" y="2487168"/>
            <a:ext cx="4572000" cy="2514600"/>
          </a:xfrm>
          <a:prstGeom prst="roundRect">
            <a:avLst/>
          </a:prstGeom>
          <a:solidFill>
            <a:srgbClr val="1E2B3F"/>
          </a:solidFill>
          <a:ln>
            <a:solidFill>
              <a:srgbClr val="A6E5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4361688" y="2679192"/>
            <a:ext cx="3657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A6E52D"/>
                </a:solidFill>
                <a:latin typeface="Aptos"/>
              </a:rPr>
              <a:t>III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61688" y="2999232"/>
            <a:ext cx="4297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FFFFFF"/>
                </a:solidFill>
                <a:latin typeface="Aptos"/>
              </a:rPr>
              <a:t>CONVERSION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361688" y="3520440"/>
            <a:ext cx="4279392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50" b="0" dirty="0" err="1">
                <a:solidFill>
                  <a:srgbClr val="FFFFFF"/>
                </a:solidFill>
                <a:latin typeface="Aptos"/>
              </a:rPr>
              <a:t>Umsetzung</a:t>
            </a:r>
            <a:r>
              <a:rPr sz="1050" b="0" dirty="0">
                <a:solidFill>
                  <a:srgbClr val="FFFFFF"/>
                </a:solidFill>
                <a:latin typeface="Aptos"/>
              </a:rPr>
              <a:t> im </a:t>
            </a:r>
            <a:r>
              <a:rPr sz="1050" b="0" dirty="0" err="1">
                <a:solidFill>
                  <a:srgbClr val="FFFFFF"/>
                </a:solidFill>
                <a:latin typeface="Aptos"/>
              </a:rPr>
              <a:t>Führungsalltag</a:t>
            </a:r>
            <a:r>
              <a:rPr sz="105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FFFFFF"/>
                </a:solidFill>
                <a:latin typeface="Aptos"/>
              </a:rPr>
              <a:t>konsequent</a:t>
            </a:r>
            <a:r>
              <a:rPr sz="105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FFFFFF"/>
                </a:solidFill>
                <a:latin typeface="Aptos"/>
              </a:rPr>
              <a:t>nachhalten</a:t>
            </a:r>
            <a:r>
              <a:rPr sz="1050" b="0" dirty="0">
                <a:solidFill>
                  <a:srgbClr val="FFFFFF"/>
                </a:solidFill>
                <a:latin typeface="Aptos"/>
              </a:rPr>
              <a:t>
</a:t>
            </a:r>
            <a:r>
              <a:rPr sz="1050" b="0" dirty="0" err="1">
                <a:solidFill>
                  <a:srgbClr val="FFFFFF"/>
                </a:solidFill>
                <a:latin typeface="Aptos"/>
              </a:rPr>
              <a:t>Führungskräfte</a:t>
            </a:r>
            <a:r>
              <a:rPr sz="105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FFFFFF"/>
                </a:solidFill>
                <a:latin typeface="Aptos"/>
              </a:rPr>
              <a:t>individuell</a:t>
            </a:r>
            <a:r>
              <a:rPr sz="105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FFFFFF"/>
                </a:solidFill>
                <a:latin typeface="Aptos"/>
              </a:rPr>
              <a:t>begleiten</a:t>
            </a:r>
            <a:r>
              <a:rPr sz="1050" b="0" dirty="0">
                <a:solidFill>
                  <a:srgbClr val="FFFFFF"/>
                </a:solidFill>
                <a:latin typeface="Aptos"/>
              </a:rPr>
              <a:t>
</a:t>
            </a:r>
            <a:r>
              <a:rPr sz="1050" b="0" dirty="0" err="1">
                <a:solidFill>
                  <a:srgbClr val="FFFFFF"/>
                </a:solidFill>
                <a:latin typeface="Aptos"/>
              </a:rPr>
              <a:t>Konkrete</a:t>
            </a:r>
            <a:r>
              <a:rPr sz="105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FFFFFF"/>
                </a:solidFill>
                <a:latin typeface="Aptos"/>
              </a:rPr>
              <a:t>Fälle</a:t>
            </a:r>
            <a:r>
              <a:rPr sz="1050" b="0" dirty="0">
                <a:solidFill>
                  <a:srgbClr val="FFFFFF"/>
                </a:solidFill>
                <a:latin typeface="Aptos"/>
              </a:rPr>
              <a:t> und </a:t>
            </a:r>
            <a:r>
              <a:rPr sz="1050" b="0" dirty="0" err="1">
                <a:solidFill>
                  <a:srgbClr val="FFFFFF"/>
                </a:solidFill>
                <a:latin typeface="Aptos"/>
              </a:rPr>
              <a:t>Hindernisse</a:t>
            </a:r>
            <a:r>
              <a:rPr sz="105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FFFFFF"/>
                </a:solidFill>
                <a:latin typeface="Aptos"/>
              </a:rPr>
              <a:t>bearbeiten</a:t>
            </a:r>
            <a:r>
              <a:rPr sz="1050" b="0" dirty="0">
                <a:solidFill>
                  <a:srgbClr val="FFFFFF"/>
                </a:solidFill>
                <a:latin typeface="Aptos"/>
              </a:rPr>
              <a:t>
Fortschritt </a:t>
            </a:r>
            <a:r>
              <a:rPr sz="1050" b="0" dirty="0" err="1">
                <a:solidFill>
                  <a:srgbClr val="FFFFFF"/>
                </a:solidFill>
                <a:latin typeface="Aptos"/>
              </a:rPr>
              <a:t>prüfen</a:t>
            </a:r>
            <a:r>
              <a:rPr sz="1050" b="0" dirty="0">
                <a:solidFill>
                  <a:srgbClr val="FFFFFF"/>
                </a:solidFill>
                <a:latin typeface="Aptos"/>
              </a:rPr>
              <a:t> und </a:t>
            </a:r>
            <a:r>
              <a:rPr sz="1050" b="0" dirty="0" err="1">
                <a:solidFill>
                  <a:srgbClr val="FFFFFF"/>
                </a:solidFill>
                <a:latin typeface="Aptos"/>
              </a:rPr>
              <a:t>gezielt</a:t>
            </a:r>
            <a:r>
              <a:rPr sz="105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FFFFFF"/>
                </a:solidFill>
                <a:latin typeface="Aptos"/>
              </a:rPr>
              <a:t>nachsteuern</a:t>
            </a:r>
            <a:endParaRPr sz="1050" b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361688" y="4617720"/>
            <a:ext cx="4279392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A6E52D"/>
                </a:solidFill>
                <a:latin typeface="Aptos"/>
              </a:rPr>
              <a:t>HERZSTÜCK DES SYSTEMS  |  ca. 12 Monate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951976" y="2487168"/>
            <a:ext cx="1645920" cy="2514600"/>
          </a:xfrm>
          <a:prstGeom prst="roundRect">
            <a:avLst/>
          </a:prstGeom>
          <a:solidFill>
            <a:srgbClr val="EFF3F7"/>
          </a:solidFill>
          <a:ln>
            <a:solidFill>
              <a:srgbClr val="DCE1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9098280" y="2679192"/>
            <a:ext cx="3657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A6E52D"/>
                </a:solidFill>
                <a:latin typeface="Aptos"/>
              </a:rPr>
              <a:t>IV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098280" y="2999232"/>
            <a:ext cx="1371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1">
                <a:solidFill>
                  <a:srgbClr val="1E2B3F"/>
                </a:solidFill>
                <a:latin typeface="Aptos"/>
              </a:rPr>
              <a:t>CONTROLLING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098280" y="3520440"/>
            <a:ext cx="1353312" cy="90024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50" b="0" dirty="0" err="1">
                <a:solidFill>
                  <a:srgbClr val="1E2B3F"/>
                </a:solidFill>
                <a:latin typeface="Aptos"/>
              </a:rPr>
              <a:t>Entwicklung</a:t>
            </a:r>
            <a:r>
              <a:rPr sz="10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1E2B3F"/>
                </a:solidFill>
                <a:latin typeface="Aptos"/>
              </a:rPr>
              <a:t>überprüfen</a:t>
            </a:r>
            <a:r>
              <a:rPr sz="1050" b="0" dirty="0">
                <a:solidFill>
                  <a:srgbClr val="1E2B3F"/>
                </a:solidFill>
                <a:latin typeface="Aptos"/>
              </a:rPr>
              <a:t>
</a:t>
            </a:r>
            <a:r>
              <a:rPr sz="1050" b="0" dirty="0" err="1">
                <a:solidFill>
                  <a:srgbClr val="1E2B3F"/>
                </a:solidFill>
                <a:latin typeface="Aptos"/>
              </a:rPr>
              <a:t>Ergebnisse</a:t>
            </a:r>
            <a:r>
              <a:rPr sz="1050" b="0" dirty="0">
                <a:solidFill>
                  <a:srgbClr val="1E2B3F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1E2B3F"/>
                </a:solidFill>
                <a:latin typeface="Aptos"/>
              </a:rPr>
              <a:t>bilanzieren</a:t>
            </a:r>
            <a:r>
              <a:rPr sz="1050" b="0" dirty="0">
                <a:solidFill>
                  <a:srgbClr val="1E2B3F"/>
                </a:solidFill>
                <a:latin typeface="Aptos"/>
              </a:rPr>
              <a:t>
Transfer </a:t>
            </a:r>
            <a:r>
              <a:rPr sz="1050" b="0" dirty="0" err="1">
                <a:solidFill>
                  <a:srgbClr val="1E2B3F"/>
                </a:solidFill>
                <a:latin typeface="Aptos"/>
              </a:rPr>
              <a:t>sichern</a:t>
            </a:r>
            <a:endParaRPr sz="1050" b="0" dirty="0">
              <a:solidFill>
                <a:srgbClr val="1E2B3F"/>
              </a:solidFill>
              <a:latin typeface="Apto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94360" y="5257800"/>
            <a:ext cx="548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737E8C"/>
                </a:solidFill>
                <a:latin typeface="Aptos"/>
              </a:rPr>
              <a:t>START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143000" y="5358383"/>
            <a:ext cx="8540496" cy="45719"/>
          </a:xfrm>
          <a:prstGeom prst="rect">
            <a:avLst/>
          </a:prstGeom>
          <a:solidFill>
            <a:srgbClr val="737E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9683496" y="5257800"/>
            <a:ext cx="914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 dirty="0">
                <a:solidFill>
                  <a:srgbClr val="737E8C"/>
                </a:solidFill>
                <a:latin typeface="Aptos"/>
              </a:rPr>
              <a:t>ABSCHLUSS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5715000"/>
            <a:ext cx="109270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1E2B3F"/>
                </a:solidFill>
                <a:latin typeface="Aptos"/>
              </a:rPr>
              <a:t>Umsetzung nicht voraussetzen. Umsetzung steuern.</a:t>
            </a:r>
          </a:p>
        </p:txBody>
      </p:sp>
      <p:sp>
        <p:nvSpPr>
          <p:cNvPr id="49" name="TextBox 1">
            <a:extLst>
              <a:ext uri="{FF2B5EF4-FFF2-40B4-BE49-F238E27FC236}">
                <a16:creationId xmlns:a16="http://schemas.microsoft.com/office/drawing/2014/main" id="{C701A1B9-022E-5777-6C21-ABF274219969}"/>
              </a:ext>
            </a:extLst>
          </p:cNvPr>
          <p:cNvSpPr txBox="1"/>
          <p:nvPr/>
        </p:nvSpPr>
        <p:spPr>
          <a:xfrm>
            <a:off x="502920" y="100584"/>
            <a:ext cx="7772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dirty="0">
                <a:solidFill>
                  <a:srgbClr val="737E8C"/>
                </a:solidFill>
                <a:latin typeface="Aptos"/>
              </a:rPr>
              <a:t>MERCATOR Management  |  Management Performance System ©MPS</a:t>
            </a:r>
          </a:p>
        </p:txBody>
      </p:sp>
      <p:sp>
        <p:nvSpPr>
          <p:cNvPr id="50" name="TextBox 2">
            <a:extLst>
              <a:ext uri="{FF2B5EF4-FFF2-40B4-BE49-F238E27FC236}">
                <a16:creationId xmlns:a16="http://schemas.microsoft.com/office/drawing/2014/main" id="{EB11F6AC-E811-82E4-63F9-5295AD40A3F8}"/>
              </a:ext>
            </a:extLst>
          </p:cNvPr>
          <p:cNvSpPr txBox="1"/>
          <p:nvPr/>
        </p:nvSpPr>
        <p:spPr>
          <a:xfrm>
            <a:off x="502920" y="447830"/>
            <a:ext cx="320040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de-DE" sz="1600" b="1" dirty="0">
                <a:solidFill>
                  <a:srgbClr val="A6E52D"/>
                </a:solidFill>
                <a:latin typeface="Aptos"/>
              </a:rPr>
              <a:t>MPS-IMPLEMENTIERUNG</a:t>
            </a:r>
            <a:endParaRPr sz="1600" b="1" dirty="0">
              <a:solidFill>
                <a:srgbClr val="A6E52D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B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7772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AAB4C1"/>
                </a:solidFill>
                <a:latin typeface="Aptos"/>
              </a:rPr>
              <a:t>MERCATOR Management  |  Management Performance System ©MPS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75680"/>
            <a:ext cx="320040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 dirty="0">
                <a:solidFill>
                  <a:srgbClr val="A6E52D"/>
                </a:solidFill>
                <a:latin typeface="Aptos"/>
              </a:rPr>
              <a:t>WARUM MERCATOR?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078992"/>
            <a:ext cx="6766560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dirty="0">
                <a:solidFill>
                  <a:srgbClr val="FFFFFF"/>
                </a:solidFill>
                <a:latin typeface="Aptos"/>
              </a:rPr>
              <a:t>Weil </a:t>
            </a:r>
            <a:r>
              <a:rPr sz="2400" b="1" dirty="0" err="1">
                <a:solidFill>
                  <a:srgbClr val="FFFFFF"/>
                </a:solidFill>
                <a:latin typeface="Aptos"/>
              </a:rPr>
              <a:t>Umsetzung</a:t>
            </a:r>
            <a:r>
              <a:rPr sz="2400" b="1" dirty="0">
                <a:solidFill>
                  <a:srgbClr val="FFFFFF"/>
                </a:solidFill>
                <a:latin typeface="Aptos"/>
              </a:rPr>
              <a:t> im </a:t>
            </a:r>
            <a:r>
              <a:rPr sz="2400" b="1" dirty="0" err="1">
                <a:solidFill>
                  <a:srgbClr val="FFFFFF"/>
                </a:solidFill>
                <a:latin typeface="Aptos"/>
              </a:rPr>
              <a:t>Tagesgeschäft</a:t>
            </a:r>
            <a:r>
              <a:rPr sz="2400" b="1" dirty="0">
                <a:solidFill>
                  <a:srgbClr val="FFFFFF"/>
                </a:solidFill>
                <a:latin typeface="Aptos"/>
              </a:rPr>
              <a:t>
</a:t>
            </a:r>
            <a:r>
              <a:rPr sz="2400" b="1" dirty="0" err="1">
                <a:solidFill>
                  <a:srgbClr val="FFFFFF"/>
                </a:solidFill>
                <a:latin typeface="Aptos"/>
              </a:rPr>
              <a:t>Konsequenz</a:t>
            </a:r>
            <a:r>
              <a:rPr sz="24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Aptos"/>
              </a:rPr>
              <a:t>braucht</a:t>
            </a:r>
            <a:r>
              <a:rPr sz="2400" b="1" dirty="0">
                <a:solidFill>
                  <a:srgbClr val="FFFFFF"/>
                </a:solidFill>
                <a:latin typeface="Apto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953947"/>
            <a:ext cx="5486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 err="1">
                <a:solidFill>
                  <a:srgbClr val="FFFFFF"/>
                </a:solidFill>
                <a:latin typeface="Aptos"/>
              </a:rPr>
              <a:t>Unternehmen</a:t>
            </a:r>
            <a:r>
              <a:rPr sz="14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FFFFF"/>
                </a:solidFill>
                <a:latin typeface="Aptos"/>
              </a:rPr>
              <a:t>verfügen</a:t>
            </a:r>
            <a:r>
              <a:rPr sz="14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FFFFF"/>
                </a:solidFill>
                <a:latin typeface="Aptos"/>
              </a:rPr>
              <a:t>häufig</a:t>
            </a:r>
            <a:r>
              <a:rPr sz="14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FFFFF"/>
                </a:solidFill>
                <a:latin typeface="Aptos"/>
              </a:rPr>
              <a:t>bereits</a:t>
            </a:r>
            <a:r>
              <a:rPr sz="14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FFFFF"/>
                </a:solidFill>
                <a:latin typeface="Aptos"/>
              </a:rPr>
              <a:t>über</a:t>
            </a:r>
            <a:r>
              <a:rPr sz="14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FFFFF"/>
                </a:solidFill>
                <a:latin typeface="Aptos"/>
              </a:rPr>
              <a:t>erfahrene</a:t>
            </a:r>
            <a:r>
              <a:rPr sz="14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FFFFF"/>
                </a:solidFill>
                <a:latin typeface="Aptos"/>
              </a:rPr>
              <a:t>Führungskräfte</a:t>
            </a:r>
            <a:r>
              <a:rPr sz="1400" b="0" dirty="0">
                <a:solidFill>
                  <a:srgbClr val="FFFFFF"/>
                </a:solidFill>
                <a:latin typeface="Aptos"/>
              </a:rPr>
              <a:t>, HR, </a:t>
            </a:r>
            <a:r>
              <a:rPr sz="1400" b="0" dirty="0" err="1">
                <a:solidFill>
                  <a:srgbClr val="FFFFFF"/>
                </a:solidFill>
                <a:latin typeface="Aptos"/>
              </a:rPr>
              <a:t>Organisationsentwicklung</a:t>
            </a:r>
            <a:r>
              <a:rPr sz="1400" b="0" dirty="0">
                <a:solidFill>
                  <a:srgbClr val="FFFFFF"/>
                </a:solidFill>
                <a:latin typeface="Aptos"/>
              </a:rPr>
              <a:t>, interne </a:t>
            </a:r>
            <a:r>
              <a:rPr sz="1400" b="0" dirty="0" err="1">
                <a:solidFill>
                  <a:srgbClr val="FFFFFF"/>
                </a:solidFill>
                <a:latin typeface="Aptos"/>
              </a:rPr>
              <a:t>Programme</a:t>
            </a:r>
            <a:r>
              <a:rPr sz="1400" b="0" dirty="0">
                <a:solidFill>
                  <a:srgbClr val="FFFFFF"/>
                </a:solidFill>
                <a:latin typeface="Aptos"/>
              </a:rPr>
              <a:t> und externe Partner. MERCATOR </a:t>
            </a:r>
            <a:r>
              <a:rPr sz="1400" b="0" dirty="0" err="1">
                <a:solidFill>
                  <a:srgbClr val="FFFFFF"/>
                </a:solidFill>
                <a:latin typeface="Aptos"/>
              </a:rPr>
              <a:t>ersetzt</a:t>
            </a:r>
            <a:r>
              <a:rPr sz="14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FFFFF"/>
                </a:solidFill>
                <a:latin typeface="Aptos"/>
              </a:rPr>
              <a:t>diese</a:t>
            </a:r>
            <a:r>
              <a:rPr sz="14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FFFFF"/>
                </a:solidFill>
                <a:latin typeface="Aptos"/>
              </a:rPr>
              <a:t>Strukturen</a:t>
            </a:r>
            <a:r>
              <a:rPr sz="14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FFFFFF"/>
                </a:solidFill>
                <a:latin typeface="Aptos"/>
              </a:rPr>
              <a:t>nicht</a:t>
            </a:r>
            <a:r>
              <a:rPr sz="1400" b="0" dirty="0">
                <a:solidFill>
                  <a:srgbClr val="FFFFFF"/>
                </a:solidFill>
                <a:latin typeface="Aptos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79753"/>
            <a:ext cx="548640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A6E52D"/>
                </a:solidFill>
                <a:latin typeface="Aptos"/>
              </a:rPr>
              <a:t>Wir </a:t>
            </a:r>
            <a:r>
              <a:rPr sz="1400" b="1" dirty="0" err="1">
                <a:solidFill>
                  <a:srgbClr val="A6E52D"/>
                </a:solidFill>
                <a:latin typeface="Aptos"/>
              </a:rPr>
              <a:t>ergänzen</a:t>
            </a:r>
            <a:r>
              <a:rPr sz="1400" b="1" dirty="0">
                <a:solidFill>
                  <a:srgbClr val="A6E52D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A6E52D"/>
                </a:solidFill>
                <a:latin typeface="Aptos"/>
              </a:rPr>
              <a:t>sie</a:t>
            </a:r>
            <a:r>
              <a:rPr sz="1400" b="1" dirty="0">
                <a:solidFill>
                  <a:srgbClr val="A6E52D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A6E52D"/>
                </a:solidFill>
                <a:latin typeface="Aptos"/>
              </a:rPr>
              <a:t>dort</a:t>
            </a:r>
            <a:r>
              <a:rPr sz="1400" b="1" dirty="0">
                <a:solidFill>
                  <a:srgbClr val="A6E52D"/>
                </a:solidFill>
                <a:latin typeface="Aptos"/>
              </a:rPr>
              <a:t>, wo </a:t>
            </a:r>
            <a:r>
              <a:rPr sz="1400" b="1" dirty="0" err="1">
                <a:solidFill>
                  <a:srgbClr val="A6E52D"/>
                </a:solidFill>
                <a:latin typeface="Aptos"/>
              </a:rPr>
              <a:t>Konzepte</a:t>
            </a:r>
            <a:r>
              <a:rPr sz="1400" b="1" dirty="0">
                <a:solidFill>
                  <a:srgbClr val="A6E52D"/>
                </a:solidFill>
                <a:latin typeface="Aptos"/>
              </a:rPr>
              <a:t>, </a:t>
            </a:r>
            <a:r>
              <a:rPr sz="1400" b="1" dirty="0" err="1">
                <a:solidFill>
                  <a:srgbClr val="A6E52D"/>
                </a:solidFill>
                <a:latin typeface="Aptos"/>
              </a:rPr>
              <a:t>Entscheidungen</a:t>
            </a:r>
            <a:r>
              <a:rPr sz="1400" b="1" dirty="0">
                <a:solidFill>
                  <a:srgbClr val="A6E52D"/>
                </a:solidFill>
                <a:latin typeface="Aptos"/>
              </a:rPr>
              <a:t> und </a:t>
            </a:r>
            <a:r>
              <a:rPr sz="1400" b="1" dirty="0" err="1">
                <a:solidFill>
                  <a:srgbClr val="A6E52D"/>
                </a:solidFill>
                <a:latin typeface="Aptos"/>
              </a:rPr>
              <a:t>Maßnahmen</a:t>
            </a:r>
            <a:r>
              <a:rPr sz="1400" b="1" dirty="0">
                <a:solidFill>
                  <a:srgbClr val="A6E52D"/>
                </a:solidFill>
                <a:latin typeface="Aptos"/>
              </a:rPr>
              <a:t> in der </a:t>
            </a:r>
            <a:r>
              <a:rPr sz="1400" b="1" dirty="0" err="1">
                <a:solidFill>
                  <a:srgbClr val="A6E52D"/>
                </a:solidFill>
                <a:latin typeface="Aptos"/>
              </a:rPr>
              <a:t>operativen</a:t>
            </a:r>
            <a:r>
              <a:rPr sz="1400" b="1" dirty="0">
                <a:solidFill>
                  <a:srgbClr val="A6E52D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A6E52D"/>
                </a:solidFill>
                <a:latin typeface="Aptos"/>
              </a:rPr>
              <a:t>Umsetzung</a:t>
            </a:r>
            <a:r>
              <a:rPr sz="1400" b="1" dirty="0">
                <a:solidFill>
                  <a:srgbClr val="A6E52D"/>
                </a:solidFill>
                <a:latin typeface="Aptos"/>
              </a:rPr>
              <a:t> an </a:t>
            </a:r>
            <a:r>
              <a:rPr sz="1400" b="1" dirty="0" err="1">
                <a:solidFill>
                  <a:srgbClr val="A6E52D"/>
                </a:solidFill>
                <a:latin typeface="Aptos"/>
              </a:rPr>
              <a:t>Grenzen</a:t>
            </a:r>
            <a:r>
              <a:rPr sz="1400" b="1" dirty="0">
                <a:solidFill>
                  <a:srgbClr val="A6E52D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A6E52D"/>
                </a:solidFill>
                <a:latin typeface="Aptos"/>
              </a:rPr>
              <a:t>stoßen</a:t>
            </a:r>
            <a:r>
              <a:rPr sz="1400" b="1" dirty="0">
                <a:solidFill>
                  <a:srgbClr val="A6E52D"/>
                </a:solidFill>
                <a:latin typeface="Apto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3619" y="3451122"/>
            <a:ext cx="5486400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ptos" panose="020B0004020202020204" pitchFamily="34" charset="0"/>
              </a:rPr>
              <a:t>MERCATOR übernimmt die Umsetzung nicht anstelle Ihrer Führungskräfte. Wir sorgen dafür, dass die Umsetzung über die Führung konsequent gesteuert und über einen längeren Zeitraum nachgehalten wird.</a:t>
            </a:r>
            <a:endParaRPr sz="135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97042" y="1078992"/>
            <a:ext cx="438912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de-DE" sz="1600" b="1" dirty="0">
                <a:solidFill>
                  <a:srgbClr val="FFFFFF"/>
                </a:solidFill>
                <a:latin typeface="Aptos"/>
              </a:rPr>
              <a:t>600+ Projekte Erfahrung</a:t>
            </a:r>
            <a:endParaRPr sz="1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97042" y="1409783"/>
            <a:ext cx="4571999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ptos" panose="020B0004020202020204" pitchFamily="34" charset="0"/>
              </a:rPr>
              <a:t>Erfahrung aus mehr als 600 Projekten in Mittelstand und Konzernen.</a:t>
            </a:r>
            <a:endParaRPr sz="1200" b="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90154" y="1920637"/>
            <a:ext cx="594360" cy="32004"/>
          </a:xfrm>
          <a:prstGeom prst="rect">
            <a:avLst/>
          </a:prstGeom>
          <a:solidFill>
            <a:srgbClr val="A6E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797042" y="2015145"/>
            <a:ext cx="438912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de-DE" sz="1600" b="1" dirty="0">
                <a:solidFill>
                  <a:srgbClr val="FFFFFF"/>
                </a:solidFill>
                <a:latin typeface="Aptos"/>
              </a:rPr>
              <a:t>Konsequent in der Umsetzung</a:t>
            </a:r>
            <a:endParaRPr sz="1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7042" y="2345127"/>
            <a:ext cx="4585564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ptos" panose="020B0004020202020204" pitchFamily="34" charset="0"/>
              </a:rPr>
              <a:t>Begleitung über einen längeren Zeitraum – nicht nur Analyse, Empfehlung oder Schulung.</a:t>
            </a:r>
            <a:endParaRPr sz="1200" b="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90154" y="2935421"/>
            <a:ext cx="594360" cy="32004"/>
          </a:xfrm>
          <a:prstGeom prst="rect">
            <a:avLst/>
          </a:prstGeom>
          <a:solidFill>
            <a:srgbClr val="A6E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797042" y="3027118"/>
            <a:ext cx="438912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de-DE" sz="1600" b="1" dirty="0">
                <a:solidFill>
                  <a:srgbClr val="FFFFFF"/>
                </a:solidFill>
                <a:latin typeface="Aptos"/>
              </a:rPr>
              <a:t>Reduzierung der Fehlzeiten um bis zu 50 %</a:t>
            </a:r>
            <a:endParaRPr sz="1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97042" y="3363266"/>
            <a:ext cx="4585565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ptos" panose="020B0004020202020204" pitchFamily="34" charset="0"/>
              </a:rPr>
              <a:t>Während der Projektlaufzeit reduzieren wir die Fehlzeiten um 25 %. Bei einer eigenständigen Weiterführung von MPS ist eine Senkung der Krankenquote um insgesamt bis zu 50 % möglich.</a:t>
            </a:r>
            <a:endParaRPr sz="12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3619" y="4621565"/>
            <a:ext cx="7315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dirty="0">
                <a:solidFill>
                  <a:srgbClr val="A6E52D"/>
                </a:solidFill>
                <a:latin typeface="Aptos"/>
              </a:rPr>
              <a:t>Wo </a:t>
            </a:r>
            <a:r>
              <a:rPr sz="1700" b="1" dirty="0" err="1">
                <a:solidFill>
                  <a:srgbClr val="A6E52D"/>
                </a:solidFill>
                <a:latin typeface="Aptos"/>
              </a:rPr>
              <a:t>soll</a:t>
            </a:r>
            <a:r>
              <a:rPr sz="1700" b="1" dirty="0">
                <a:solidFill>
                  <a:srgbClr val="A6E52D"/>
                </a:solidFill>
                <a:latin typeface="Aptos"/>
              </a:rPr>
              <a:t> MPS in </a:t>
            </a:r>
            <a:r>
              <a:rPr sz="1700" b="1" dirty="0" err="1">
                <a:solidFill>
                  <a:srgbClr val="A6E52D"/>
                </a:solidFill>
                <a:latin typeface="Aptos"/>
              </a:rPr>
              <a:t>Ihrem</a:t>
            </a:r>
            <a:r>
              <a:rPr sz="1700" b="1" dirty="0">
                <a:solidFill>
                  <a:srgbClr val="A6E52D"/>
                </a:solidFill>
                <a:latin typeface="Aptos"/>
              </a:rPr>
              <a:t> </a:t>
            </a:r>
            <a:r>
              <a:rPr sz="1700" b="1" dirty="0" err="1">
                <a:solidFill>
                  <a:srgbClr val="A6E52D"/>
                </a:solidFill>
                <a:latin typeface="Aptos"/>
              </a:rPr>
              <a:t>Unternehmen</a:t>
            </a:r>
            <a:r>
              <a:rPr sz="1700" b="1" dirty="0">
                <a:solidFill>
                  <a:srgbClr val="A6E52D"/>
                </a:solidFill>
                <a:latin typeface="Aptos"/>
              </a:rPr>
              <a:t> </a:t>
            </a:r>
            <a:r>
              <a:rPr sz="1700" b="1" dirty="0" err="1">
                <a:solidFill>
                  <a:srgbClr val="A6E52D"/>
                </a:solidFill>
                <a:latin typeface="Aptos"/>
              </a:rPr>
              <a:t>konkret</a:t>
            </a:r>
            <a:r>
              <a:rPr sz="1700" b="1" dirty="0">
                <a:solidFill>
                  <a:srgbClr val="A6E52D"/>
                </a:solidFill>
                <a:latin typeface="Aptos"/>
              </a:rPr>
              <a:t> </a:t>
            </a:r>
            <a:r>
              <a:rPr sz="1700" b="1" dirty="0" err="1">
                <a:solidFill>
                  <a:srgbClr val="A6E52D"/>
                </a:solidFill>
                <a:latin typeface="Aptos"/>
              </a:rPr>
              <a:t>ansetzen</a:t>
            </a:r>
            <a:r>
              <a:rPr sz="1700" b="1" dirty="0">
                <a:solidFill>
                  <a:srgbClr val="A6E52D"/>
                </a:solidFill>
                <a:latin typeface="Aptos"/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3619" y="4992224"/>
            <a:ext cx="542544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  <a:latin typeface="Aptos" panose="020B0004020202020204" pitchFamily="34" charset="0"/>
              </a:rPr>
              <a:t>Lassen Sie uns gemeinsam auf Ihre Ausgangslage und mögliche Ansatzpunkte schauen.</a:t>
            </a:r>
            <a:endParaRPr sz="1400" b="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52360" y="5760720"/>
            <a:ext cx="40233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Aptos"/>
              </a:rPr>
              <a:t>Christof Lutz | Geschäftsführer | MERCATOR Management GmbH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52360" y="6053328"/>
            <a:ext cx="40233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50" b="0">
                <a:solidFill>
                  <a:srgbClr val="EFF3F7"/>
                </a:solidFill>
                <a:latin typeface="Aptos"/>
              </a:rPr>
              <a:t>+49 (0)951 91774655 | info@mercator-management.de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52360" y="6309360"/>
            <a:ext cx="40233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50" b="0">
                <a:solidFill>
                  <a:srgbClr val="EFF3F7"/>
                </a:solidFill>
                <a:latin typeface="Aptos"/>
              </a:rPr>
              <a:t>www.mercator-management.com</a:t>
            </a:r>
          </a:p>
        </p:txBody>
      </p:sp>
      <p:sp>
        <p:nvSpPr>
          <p:cNvPr id="22" name="TextBox 2">
            <a:extLst>
              <a:ext uri="{FF2B5EF4-FFF2-40B4-BE49-F238E27FC236}">
                <a16:creationId xmlns:a16="http://schemas.microsoft.com/office/drawing/2014/main" id="{BE2AD003-58F3-D50C-27C3-2F142A85DE98}"/>
              </a:ext>
            </a:extLst>
          </p:cNvPr>
          <p:cNvSpPr txBox="1"/>
          <p:nvPr/>
        </p:nvSpPr>
        <p:spPr>
          <a:xfrm>
            <a:off x="6797042" y="678633"/>
            <a:ext cx="320040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 dirty="0">
                <a:solidFill>
                  <a:srgbClr val="A6E52D"/>
                </a:solidFill>
                <a:latin typeface="Aptos"/>
              </a:rPr>
              <a:t>MERCATOR</a:t>
            </a:r>
            <a:r>
              <a:rPr lang="de-DE" b="1" dirty="0">
                <a:solidFill>
                  <a:srgbClr val="A6E52D"/>
                </a:solidFill>
                <a:latin typeface="Aptos"/>
              </a:rPr>
              <a:t> USP</a:t>
            </a:r>
            <a:endParaRPr b="1" dirty="0">
              <a:solidFill>
                <a:srgbClr val="A6E52D"/>
              </a:solidFill>
              <a:latin typeface="Aptos"/>
            </a:endParaRPr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791A29D2-623A-A616-B3CF-881A0183A5A0}"/>
              </a:ext>
            </a:extLst>
          </p:cNvPr>
          <p:cNvSpPr/>
          <p:nvPr/>
        </p:nvSpPr>
        <p:spPr>
          <a:xfrm>
            <a:off x="6890154" y="4381935"/>
            <a:ext cx="594360" cy="32004"/>
          </a:xfrm>
          <a:prstGeom prst="rect">
            <a:avLst/>
          </a:prstGeom>
          <a:solidFill>
            <a:srgbClr val="A6E5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D2396B32-F43A-50F4-22C9-097B3B95A9E8}"/>
              </a:ext>
            </a:extLst>
          </p:cNvPr>
          <p:cNvSpPr txBox="1"/>
          <p:nvPr/>
        </p:nvSpPr>
        <p:spPr>
          <a:xfrm>
            <a:off x="6797042" y="4475035"/>
            <a:ext cx="438912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de-DE" sz="1600" b="1" dirty="0">
                <a:solidFill>
                  <a:srgbClr val="FFFFFF"/>
                </a:solidFill>
                <a:latin typeface="Aptos"/>
              </a:rPr>
              <a:t>Bis zu 50 % erfolgsabhängiges Honorar</a:t>
            </a:r>
            <a:endParaRPr sz="1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26" name="TextBox 12">
            <a:extLst>
              <a:ext uri="{FF2B5EF4-FFF2-40B4-BE49-F238E27FC236}">
                <a16:creationId xmlns:a16="http://schemas.microsoft.com/office/drawing/2014/main" id="{5D1E62DB-4858-13EA-738A-AB2E74899DF8}"/>
              </a:ext>
            </a:extLst>
          </p:cNvPr>
          <p:cNvSpPr txBox="1"/>
          <p:nvPr/>
        </p:nvSpPr>
        <p:spPr>
          <a:xfrm>
            <a:off x="6797042" y="4809019"/>
            <a:ext cx="4678677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</a:rPr>
              <a:t>Bei Fehlzeitenprojekten können auf Wunsch bis zu 50 % unseres Honorars an die tatsächlich erreichte Senkung der Krankenquote gekoppelt werden.</a:t>
            </a:r>
            <a:endParaRPr sz="1200" b="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703</Words>
  <Application>Microsoft Office PowerPoint</Application>
  <PresentationFormat>Breitbild</PresentationFormat>
  <Paragraphs>97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Aptos</vt:lpstr>
      <vt:lpstr>Arial</vt:lpstr>
      <vt:lpstr>Calibri</vt:lpstr>
      <vt:lpstr>Georgia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Christof</dc:creator>
  <cp:keywords/>
  <dc:description>generated using python-pptx</dc:description>
  <cp:lastModifiedBy>Christof Lutz</cp:lastModifiedBy>
  <cp:revision>4</cp:revision>
  <dcterms:created xsi:type="dcterms:W3CDTF">2013-01-27T09:14:16Z</dcterms:created>
  <dcterms:modified xsi:type="dcterms:W3CDTF">2026-09-28T16:52:06Z</dcterms:modified>
  <cp:category/>
</cp:coreProperties>
</file>